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28.jpg" ContentType="image/jpeg"/>
  <Override PartName="/ppt/media/image29.jpg" ContentType="image/jpeg"/>
  <Override PartName="/ppt/media/image36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8" r:id="rId3"/>
  </p:sldMasterIdLst>
  <p:notesMasterIdLst>
    <p:notesMasterId r:id="rId54"/>
  </p:notesMasterIdLst>
  <p:sldIdLst>
    <p:sldId id="257" r:id="rId4"/>
    <p:sldId id="519" r:id="rId5"/>
    <p:sldId id="521" r:id="rId6"/>
    <p:sldId id="284" r:id="rId7"/>
    <p:sldId id="520" r:id="rId8"/>
    <p:sldId id="586" r:id="rId9"/>
    <p:sldId id="517" r:id="rId10"/>
    <p:sldId id="472" r:id="rId11"/>
    <p:sldId id="587" r:id="rId12"/>
    <p:sldId id="260" r:id="rId13"/>
    <p:sldId id="258" r:id="rId14"/>
    <p:sldId id="259" r:id="rId15"/>
    <p:sldId id="280" r:id="rId16"/>
    <p:sldId id="281" r:id="rId17"/>
    <p:sldId id="282" r:id="rId18"/>
    <p:sldId id="283" r:id="rId19"/>
    <p:sldId id="588" r:id="rId20"/>
    <p:sldId id="285" r:id="rId21"/>
    <p:sldId id="431" r:id="rId22"/>
    <p:sldId id="400" r:id="rId23"/>
    <p:sldId id="430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589" r:id="rId38"/>
    <p:sldId id="416" r:id="rId39"/>
    <p:sldId id="417" r:id="rId40"/>
    <p:sldId id="418" r:id="rId41"/>
    <p:sldId id="419" r:id="rId42"/>
    <p:sldId id="590" r:id="rId43"/>
    <p:sldId id="420" r:id="rId44"/>
    <p:sldId id="421" r:id="rId45"/>
    <p:sldId id="422" r:id="rId46"/>
    <p:sldId id="423" r:id="rId47"/>
    <p:sldId id="424" r:id="rId48"/>
    <p:sldId id="425" r:id="rId49"/>
    <p:sldId id="273" r:id="rId50"/>
    <p:sldId id="264" r:id="rId51"/>
    <p:sldId id="261" r:id="rId52"/>
    <p:sldId id="262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</a:t>
          </a:r>
          <a:r>
            <a:rPr lang="en-US" altLang="zh-TW" sz="2800"/>
            <a:t>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</a:t>
          </a:r>
          <a:r>
            <a:rPr lang="en-US" altLang="zh-TW" sz="2800" kern="1200"/>
            <a:t>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062C6-648F-467D-8D25-9008FAD7C77B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13E5F-DB68-468A-B65F-4B3188C22A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81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85E395-8CE6-4469-88E8-30E0C14FCA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055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93481-9538-44C6-A910-B58F9FEA843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9110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/>
              <a:t>看著棋譜學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93481-9538-44C6-A910-B58F9FEA843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732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機器學習專家、</a:t>
            </a:r>
            <a:endParaRPr lang="en-US" altLang="zh-TW" dirty="0"/>
          </a:p>
          <a:p>
            <a:r>
              <a:rPr lang="zh-TW" altLang="en-US" dirty="0"/>
              <a:t>資料科學家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97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3BD28-75DF-4233-8F85-EE3A845FE6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92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3BD28-75DF-4233-8F85-EE3A845FE6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224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3BD28-75DF-4233-8F85-EE3A845FE6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81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84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78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Deep-Learning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先端企業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である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AlpacaDB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9096D2-8776-4F5C-A458-4FD37E7160D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861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2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660063-B929-41F2-B61A-2D9B6A5DDE0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153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6000" baseline="0"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</a:lstStyle>
          <a:p>
            <a:fld id="{40ABE9B6-C399-44B9-9C41-9C73C9F86E2D}" type="datetime1">
              <a:rPr lang="en-US" altLang="zh-CN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</a:lstStyle>
          <a:p>
            <a:fld id="{84C8CC9E-7CEA-4E4A-BA9D-EAC62FD792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81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493D5-2654-4F0C-9483-978CB6393500}" type="datetime1">
              <a:rPr lang="en-US" altLang="zh-CN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CC9E-7CEA-4E4A-BA9D-EAC62FD792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5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D02E-4F0C-4F3E-9219-D19EBD8BA143}" type="datetime1">
              <a:rPr lang="en-US" altLang="zh-CN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CC9E-7CEA-4E4A-BA9D-EAC62FD792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22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525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813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45015" y="1846520"/>
            <a:ext cx="480906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203" y="1895349"/>
            <a:ext cx="48581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5443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404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42397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4686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8167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7799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19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640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8108"/>
            <a:ext cx="10515600" cy="474885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0738-05BC-4C92-8302-63C510AEA3F4}" type="datetime1">
              <a:rPr lang="en-US" altLang="zh-CN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CC9E-7CEA-4E4A-BA9D-EAC62FD792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7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635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606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849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865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788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588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4903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9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FBAA-8E3C-459E-ABD0-CDF7AB2FE050}" type="datetime1">
              <a:rPr lang="en-US" altLang="zh-CN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CC9E-7CEA-4E4A-BA9D-EAC62FD792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0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B6BA3-B7B5-429E-965A-A4607859AF69}" type="datetime1">
              <a:rPr lang="en-US" altLang="zh-CN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CC9E-7CEA-4E4A-BA9D-EAC62FD792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1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0B7C-9ECE-4B35-8D3A-4C200D9D6AE1}" type="datetime1">
              <a:rPr lang="en-US" altLang="zh-CN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CC9E-7CEA-4E4A-BA9D-EAC62FD792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0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7F75-2EFE-4BC7-98FD-F32BAB072406}" type="datetime1">
              <a:rPr lang="en-US" altLang="zh-CN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CC9E-7CEA-4E4A-BA9D-EAC62FD792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5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CB50B-BB9A-4BDF-98D8-85416B6190E4}" type="datetime1">
              <a:rPr lang="en-US" altLang="zh-CN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CC9E-7CEA-4E4A-BA9D-EAC62FD792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1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55B6-DBAA-47CD-A2A9-F87D8432EA65}" type="datetime1">
              <a:rPr lang="en-US" altLang="zh-CN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CC9E-7CEA-4E4A-BA9D-EAC62FD792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7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15446-E160-4385-BA1D-4D11D6806871}" type="datetime1">
              <a:rPr lang="en-US" altLang="zh-CN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CC9E-7CEA-4E4A-BA9D-EAC62FD792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28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</a:lstStyle>
          <a:p>
            <a:fld id="{03F4F9F0-4C5E-40A7-A2C5-D15FBCF1BEEA}" type="datetime1">
              <a:rPr lang="en-US" altLang="zh-CN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</a:lstStyle>
          <a:p>
            <a:r>
              <a:rPr lang="zh-CN" altLang="en-US"/>
              <a:t>计算系统安全</a:t>
            </a:r>
            <a:r>
              <a:rPr lang="en-US" altLang="zh-CN"/>
              <a:t>, 2020 Fall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</a:lstStyle>
          <a:p>
            <a:fld id="{84C8CC9E-7CEA-4E4A-BA9D-EAC62FD792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8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CJK SC Regular" panose="020B0500000000000000" pitchFamily="34" charset="-122"/>
          <a:ea typeface="Noto Sans CJK SC Regular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CJK SC Regular" panose="020B0500000000000000" pitchFamily="34" charset="-122"/>
          <a:ea typeface="Noto Sans CJK SC Regular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CJK SC Regular" panose="020B0500000000000000" pitchFamily="34" charset="-122"/>
          <a:ea typeface="Noto Sans CJK SC Regular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CJK SC Regular" panose="020B0500000000000000" pitchFamily="34" charset="-122"/>
          <a:ea typeface="Noto Sans CJK SC Regular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SC Regular" panose="020B0500000000000000" pitchFamily="34" charset="-122"/>
          <a:ea typeface="Noto Sans CJK SC Regular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SC Regular" panose="020B0500000000000000" pitchFamily="34" charset="-122"/>
          <a:ea typeface="Noto Sans CJK SC Regular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0205" y="612724"/>
            <a:ext cx="9731587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3577" y="3140710"/>
            <a:ext cx="93248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55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EBA91-1ABC-40A1-A298-75A1ACA309CE}" type="datetimeFigureOut">
              <a:rPr lang="zh-TW" altLang="en-US" smtClean="0"/>
              <a:t>2023/9/13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90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jpe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4.wmf"/><Relationship Id="rId7" Type="http://schemas.openxmlformats.org/officeDocument/2006/relationships/image" Target="../media/image3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3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41.wmf"/><Relationship Id="rId3" Type="http://schemas.openxmlformats.org/officeDocument/2006/relationships/oleObject" Target="../embeddings/oleObject5.bin"/><Relationship Id="rId7" Type="http://schemas.openxmlformats.org/officeDocument/2006/relationships/image" Target="../media/image31.png"/><Relationship Id="rId12" Type="http://schemas.openxmlformats.org/officeDocument/2006/relationships/oleObject" Target="../embeddings/oleObject9.bin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wmf"/><Relationship Id="rId11" Type="http://schemas.openxmlformats.org/officeDocument/2006/relationships/image" Target="../media/image40.wmf"/><Relationship Id="rId5" Type="http://schemas.openxmlformats.org/officeDocument/2006/relationships/oleObject" Target="../embeddings/oleObject6.bin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8.bin"/><Relationship Id="rId4" Type="http://schemas.openxmlformats.org/officeDocument/2006/relationships/image" Target="../media/image38.wmf"/><Relationship Id="rId9" Type="http://schemas.openxmlformats.org/officeDocument/2006/relationships/image" Target="../media/image32.png"/><Relationship Id="rId1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43.png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32.png"/><Relationship Id="rId5" Type="http://schemas.openxmlformats.org/officeDocument/2006/relationships/image" Target="../media/image38.wmf"/><Relationship Id="rId10" Type="http://schemas.openxmlformats.org/officeDocument/2006/relationships/image" Target="../media/image31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3.jpeg"/><Relationship Id="rId12" Type="http://schemas.openxmlformats.org/officeDocument/2006/relationships/image" Target="../media/image4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2.png"/><Relationship Id="rId4" Type="http://schemas.openxmlformats.org/officeDocument/2006/relationships/image" Target="../media/image38.wmf"/><Relationship Id="rId9" Type="http://schemas.openxmlformats.org/officeDocument/2006/relationships/image" Target="../media/image31.png"/><Relationship Id="rId14" Type="http://schemas.openxmlformats.org/officeDocument/2006/relationships/image" Target="../media/image4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hyperlink" Target="https://thatsmathematics.com/mathgen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bilibili.com/video/BV1uV411e7eH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jp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617517"/>
            <a:ext cx="10515600" cy="3087584"/>
          </a:xfrm>
        </p:spPr>
        <p:txBody>
          <a:bodyPr>
            <a:normAutofit/>
          </a:bodyPr>
          <a:lstStyle/>
          <a:p>
            <a:r>
              <a:rPr lang="zh-CN" altLang="en-US" sz="80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机器学习</a:t>
            </a:r>
            <a:br>
              <a:rPr lang="en-US" altLang="zh-CN" sz="80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</a:br>
            <a:br>
              <a:rPr lang="en-US" altLang="zh-CN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</a:b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课程总体概览</a:t>
            </a:r>
            <a:endParaRPr lang="en-US" sz="8800" dirty="0">
              <a:solidFill>
                <a:schemeClr val="accent5">
                  <a:lumMod val="75000"/>
                </a:schemeClr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50" y="4320778"/>
            <a:ext cx="5143500" cy="1594247"/>
          </a:xfrm>
        </p:spPr>
        <p:txBody>
          <a:bodyPr>
            <a:noAutofit/>
          </a:bodyPr>
          <a:lstStyle/>
          <a:p>
            <a:r>
              <a:rPr lang="zh-CN" altLang="en-US" sz="4000" b="1" dirty="0"/>
              <a:t>陈宇轩</a:t>
            </a:r>
            <a:endParaRPr lang="en-US" altLang="zh-CN" sz="4000" b="1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r>
              <a:rPr lang="zh-CN" altLang="en-US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山东大学 网络空间安全学院</a:t>
            </a:r>
            <a:endParaRPr lang="en-US" altLang="zh-CN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r>
              <a:rPr lang="en-US" dirty="0"/>
              <a:t>chenyuxuan@sdu.edu.cn</a:t>
            </a:r>
          </a:p>
          <a:p>
            <a:endParaRPr lang="en-US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079B42-1615-42EC-AB19-2A500DE60900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254C03-AF10-444E-9030-DCEFBAA2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8CC9E-7CEA-4E4A-BA9D-EAC62FD792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263" y="990422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2681" y="510371"/>
            <a:ext cx="103714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微软雅黑"/>
                <a:cs typeface="微软雅黑"/>
              </a:rPr>
              <a:t>机器学习与人工智能、深度学习的关系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02537" y="1794510"/>
            <a:ext cx="5256530" cy="3745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2C2C89"/>
                </a:solidFill>
                <a:latin typeface="微软雅黑"/>
                <a:cs typeface="微软雅黑"/>
              </a:rPr>
              <a:t>人工智能</a:t>
            </a:r>
            <a:r>
              <a:rPr sz="3200" b="1" dirty="0">
                <a:latin typeface="微软雅黑"/>
                <a:cs typeface="微软雅黑"/>
              </a:rPr>
              <a:t>：</a:t>
            </a:r>
            <a:r>
              <a:rPr sz="2800" spc="-5" dirty="0">
                <a:latin typeface="微软雅黑"/>
                <a:cs typeface="微软雅黑"/>
              </a:rPr>
              <a:t>机器展现的人类智能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50">
              <a:latin typeface="微软雅黑"/>
              <a:cs typeface="微软雅黑"/>
            </a:endParaRPr>
          </a:p>
          <a:p>
            <a:pPr marL="12700" marR="5080" algn="just">
              <a:lnSpc>
                <a:spcPct val="100000"/>
              </a:lnSpc>
            </a:pPr>
            <a:r>
              <a:rPr sz="3200" b="1" dirty="0">
                <a:solidFill>
                  <a:srgbClr val="2C2C89"/>
                </a:solidFill>
                <a:latin typeface="微软雅黑"/>
                <a:cs typeface="微软雅黑"/>
              </a:rPr>
              <a:t>机器学习：</a:t>
            </a:r>
            <a:r>
              <a:rPr sz="2800" spc="-5" dirty="0">
                <a:latin typeface="微软雅黑"/>
                <a:cs typeface="微软雅黑"/>
              </a:rPr>
              <a:t>计算机利用已有的数 </a:t>
            </a:r>
            <a:r>
              <a:rPr sz="2800" spc="-10" dirty="0">
                <a:latin typeface="微软雅黑"/>
                <a:cs typeface="微软雅黑"/>
              </a:rPr>
              <a:t>据</a:t>
            </a:r>
            <a:r>
              <a:rPr sz="2800" spc="-5" dirty="0">
                <a:latin typeface="微软雅黑"/>
                <a:cs typeface="微软雅黑"/>
              </a:rPr>
              <a:t>(</a:t>
            </a:r>
            <a:r>
              <a:rPr sz="2800" spc="-10" dirty="0">
                <a:latin typeface="微软雅黑"/>
                <a:cs typeface="微软雅黑"/>
              </a:rPr>
              <a:t>经验</a:t>
            </a:r>
            <a:r>
              <a:rPr sz="2800" spc="-5" dirty="0">
                <a:latin typeface="微软雅黑"/>
                <a:cs typeface="微软雅黑"/>
              </a:rPr>
              <a:t>)，</a:t>
            </a:r>
            <a:r>
              <a:rPr sz="2800" spc="-10" dirty="0">
                <a:latin typeface="微软雅黑"/>
                <a:cs typeface="微软雅黑"/>
              </a:rPr>
              <a:t>得出了某种模型，并利 </a:t>
            </a:r>
            <a:r>
              <a:rPr sz="2800" spc="-5" dirty="0">
                <a:latin typeface="微软雅黑"/>
                <a:cs typeface="微软雅黑"/>
              </a:rPr>
              <a:t>用此模型预测未来的一种方法。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50">
              <a:latin typeface="微软雅黑"/>
              <a:cs typeface="微软雅黑"/>
            </a:endParaRPr>
          </a:p>
          <a:p>
            <a:pPr marL="12700" marR="5080">
              <a:lnSpc>
                <a:spcPct val="100000"/>
              </a:lnSpc>
            </a:pPr>
            <a:r>
              <a:rPr sz="3200" b="1" dirty="0">
                <a:solidFill>
                  <a:srgbClr val="2C2C89"/>
                </a:solidFill>
                <a:latin typeface="微软雅黑"/>
                <a:cs typeface="微软雅黑"/>
              </a:rPr>
              <a:t>深度学习：</a:t>
            </a:r>
            <a:r>
              <a:rPr sz="2800" spc="-10" dirty="0">
                <a:latin typeface="微软雅黑"/>
                <a:cs typeface="微软雅黑"/>
              </a:rPr>
              <a:t>实现机器学习的一种 </a:t>
            </a:r>
            <a:r>
              <a:rPr sz="2800" spc="-5" dirty="0">
                <a:latin typeface="微软雅黑"/>
                <a:cs typeface="微软雅黑"/>
              </a:rPr>
              <a:t>技术</a:t>
            </a:r>
            <a:endParaRPr sz="2800">
              <a:latin typeface="微软雅黑"/>
              <a:cs typeface="微软雅黑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071" y="1447855"/>
            <a:ext cx="4943289" cy="49442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6450" y="565310"/>
            <a:ext cx="660765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zh-CN" altLang="en-US" dirty="0"/>
              <a:t>人类设定好的天生本能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6450" y="1618766"/>
            <a:ext cx="7503159" cy="42214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 indent="-228600"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E.g.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70" dirty="0">
                <a:solidFill>
                  <a:prstClr val="black"/>
                </a:solidFill>
                <a:latin typeface="Calibri"/>
                <a:cs typeface="Calibri"/>
              </a:rPr>
              <a:t>You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want</a:t>
            </a:r>
            <a:r>
              <a:rPr sz="2400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build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Chat-bot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…</a:t>
            </a:r>
          </a:p>
          <a:p>
            <a:pPr marL="697865" marR="511809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If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there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“turn </a:t>
            </a:r>
            <a:r>
              <a:rPr sz="2400" spc="20" dirty="0">
                <a:solidFill>
                  <a:prstClr val="black"/>
                </a:solidFill>
                <a:latin typeface="Calibri"/>
                <a:cs typeface="Calibri"/>
              </a:rPr>
              <a:t>off”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in the input, then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“turn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off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music”</a:t>
            </a:r>
            <a:r>
              <a:rPr sz="2400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(hand-crafted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rules)</a:t>
            </a:r>
            <a:endParaRPr sz="24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1155700" marR="5080" lvl="2" indent="-229235">
              <a:lnSpc>
                <a:spcPts val="2590"/>
              </a:lnSpc>
              <a:spcBef>
                <a:spcPts val="509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65" dirty="0">
                <a:solidFill>
                  <a:prstClr val="black"/>
                </a:solidFill>
                <a:latin typeface="Calibri"/>
                <a:cs typeface="Calibri"/>
              </a:rPr>
              <a:t>You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can 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say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“Please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turn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off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the music”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or “Can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you </a:t>
            </a:r>
            <a:r>
              <a:rPr sz="2400" spc="-5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turn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off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 the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prstClr val="black"/>
                </a:solidFill>
                <a:latin typeface="Calibri"/>
                <a:cs typeface="Calibri"/>
              </a:rPr>
              <a:t>music?”.</a:t>
            </a:r>
            <a:r>
              <a:rPr sz="2400" spc="-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Smart?</a:t>
            </a:r>
            <a:endParaRPr sz="24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1155700" marR="424815" lvl="2" indent="-229235">
              <a:lnSpc>
                <a:spcPts val="2590"/>
              </a:lnSpc>
              <a:spcBef>
                <a:spcPts val="500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What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if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someone 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says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“Please don’t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turn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off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music”</a:t>
            </a:r>
            <a:r>
              <a:rPr sz="2400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……</a:t>
            </a:r>
            <a:endParaRPr sz="24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241300" indent="-228600"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Weakness</a:t>
            </a:r>
            <a:r>
              <a:rPr sz="2400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hand-crafted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rules</a:t>
            </a:r>
          </a:p>
          <a:p>
            <a:pPr marL="697865" lvl="1" indent="-228600"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Hard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 to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consider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all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 possibilities</a:t>
            </a:r>
            <a:endParaRPr sz="24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1155700" lvl="2" indent="-229870">
              <a:spcBef>
                <a:spcPts val="225"/>
              </a:spcBef>
              <a:buFont typeface="Arial"/>
              <a:buChar char="•"/>
              <a:tabLst>
                <a:tab pos="1156335" algn="l"/>
              </a:tabLst>
            </a:pPr>
            <a:r>
              <a:rPr lang="zh-CN" altLang="en-US" sz="2400" dirty="0">
                <a:solidFill>
                  <a:prstClr val="black"/>
                </a:solidFill>
                <a:latin typeface="宋体"/>
                <a:ea typeface="宋体" panose="02010600030101010101" pitchFamily="2" charset="-122"/>
                <a:cs typeface="宋体"/>
              </a:rPr>
              <a:t>永远无法超过创造者</a:t>
            </a:r>
            <a:r>
              <a:rPr lang="en-US" altLang="zh-CN" sz="2400" dirty="0">
                <a:solidFill>
                  <a:prstClr val="black"/>
                </a:solidFill>
                <a:latin typeface="宋体"/>
                <a:ea typeface="宋体" panose="02010600030101010101" pitchFamily="2" charset="-122"/>
                <a:cs typeface="宋体"/>
              </a:rPr>
              <a:t>-</a:t>
            </a:r>
            <a:r>
              <a:rPr lang="zh-CN" altLang="en-US" sz="2400" dirty="0">
                <a:solidFill>
                  <a:prstClr val="black"/>
                </a:solidFill>
                <a:latin typeface="宋体"/>
                <a:ea typeface="宋体" panose="02010600030101010101" pitchFamily="2" charset="-122"/>
                <a:cs typeface="宋体"/>
              </a:rPr>
              <a:t>人类</a:t>
            </a:r>
            <a:endParaRPr sz="2400" dirty="0">
              <a:solidFill>
                <a:prstClr val="black"/>
              </a:solidFill>
              <a:latin typeface="宋体"/>
              <a:cs typeface="宋体"/>
            </a:endParaRPr>
          </a:p>
          <a:p>
            <a:pPr marL="697865" lvl="1" indent="-228600"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Lots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 of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human</a:t>
            </a:r>
            <a:r>
              <a:rPr sz="2400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efforts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 (not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suitable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 for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small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industry)</a:t>
            </a:r>
            <a:endParaRPr sz="24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3767" y="1272639"/>
            <a:ext cx="6019059" cy="55662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1542" y="612724"/>
            <a:ext cx="56184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zh-CN" altLang="en-US" dirty="0"/>
              <a:t>人类设定好的天生本能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31543" y="1793189"/>
            <a:ext cx="714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prstClr val="black"/>
                </a:solidFill>
                <a:latin typeface="Calibri"/>
                <a:cs typeface="Calibri"/>
              </a:rPr>
              <a:t>AI?</a:t>
            </a:r>
            <a:endParaRPr sz="28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6081" y="4640708"/>
            <a:ext cx="1842770" cy="1618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 algn="just">
              <a:spcBef>
                <a:spcPts val="100"/>
              </a:spcBef>
            </a:pPr>
            <a:r>
              <a:rPr spc="-15" dirty="0">
                <a:solidFill>
                  <a:prstClr val="black"/>
                </a:solidFill>
                <a:latin typeface="Calibri"/>
                <a:cs typeface="Calibri"/>
              </a:rPr>
              <a:t>http://www.commi </a:t>
            </a:r>
            <a:r>
              <a:rPr spc="-39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latin typeface="Calibri"/>
                <a:cs typeface="Calibri"/>
              </a:rPr>
              <a:t>tstrip.com/en/201 </a:t>
            </a:r>
            <a:r>
              <a:rPr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prstClr val="black"/>
                </a:solidFill>
                <a:latin typeface="Calibri"/>
                <a:cs typeface="Calibri"/>
              </a:rPr>
              <a:t>7/06/07</a:t>
            </a:r>
            <a:r>
              <a:rPr spc="-40" dirty="0">
                <a:solidFill>
                  <a:prstClr val="black"/>
                </a:solidFill>
                <a:latin typeface="Calibri"/>
                <a:cs typeface="Calibri"/>
              </a:rPr>
              <a:t>/</a:t>
            </a:r>
            <a:r>
              <a:rPr spc="10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pc="-20" dirty="0">
                <a:solidFill>
                  <a:prstClr val="black"/>
                </a:solidFill>
                <a:latin typeface="Calibri"/>
                <a:cs typeface="Calibri"/>
              </a:rPr>
              <a:t>i</a:t>
            </a:r>
            <a:r>
              <a:rPr dirty="0">
                <a:solidFill>
                  <a:prstClr val="black"/>
                </a:solidFill>
                <a:latin typeface="Calibri"/>
                <a:cs typeface="Calibri"/>
              </a:rPr>
              <a:t>-</a:t>
            </a:r>
            <a:r>
              <a:rPr spc="-5" dirty="0">
                <a:solidFill>
                  <a:prstClr val="black"/>
                </a:solidFill>
                <a:latin typeface="Calibri"/>
                <a:cs typeface="Calibri"/>
              </a:rPr>
              <a:t>in</a:t>
            </a:r>
            <a:r>
              <a:rPr dirty="0">
                <a:solidFill>
                  <a:prstClr val="black"/>
                </a:solidFill>
                <a:latin typeface="Calibri"/>
                <a:cs typeface="Calibri"/>
              </a:rPr>
              <a:t>s</a:t>
            </a:r>
            <a:r>
              <a:rPr spc="-5" dirty="0">
                <a:solidFill>
                  <a:prstClr val="black"/>
                </a:solidFill>
                <a:latin typeface="Calibri"/>
                <a:cs typeface="Calibri"/>
              </a:rPr>
              <a:t>i</a:t>
            </a:r>
            <a:r>
              <a:rPr spc="10" dirty="0">
                <a:solidFill>
                  <a:prstClr val="black"/>
                </a:solidFill>
                <a:latin typeface="Calibri"/>
                <a:cs typeface="Calibri"/>
              </a:rPr>
              <a:t>d</a:t>
            </a:r>
            <a:r>
              <a:rPr dirty="0">
                <a:solidFill>
                  <a:prstClr val="black"/>
                </a:solidFill>
                <a:latin typeface="Calibri"/>
                <a:cs typeface="Calibri"/>
              </a:rPr>
              <a:t>e/?</a:t>
            </a:r>
            <a:endParaRPr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spcBef>
                <a:spcPts val="30"/>
              </a:spcBef>
            </a:pPr>
            <a:endParaRPr sz="1400">
              <a:solidFill>
                <a:prstClr val="black"/>
              </a:solidFill>
              <a:latin typeface="Calibri"/>
              <a:cs typeface="Calibri"/>
            </a:endParaRPr>
          </a:p>
          <a:p>
            <a:pPr marL="19685" algn="just"/>
            <a:r>
              <a:rPr spc="-10" dirty="0">
                <a:solidFill>
                  <a:prstClr val="black"/>
                </a:solidFill>
                <a:latin typeface="Calibri"/>
                <a:cs typeface="Calibri"/>
              </a:rPr>
              <a:t>Shared</a:t>
            </a:r>
            <a:r>
              <a:rPr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latin typeface="Calibri"/>
                <a:cs typeface="Calibri"/>
              </a:rPr>
              <a:t>on </a:t>
            </a:r>
            <a:r>
              <a:rPr spc="-35" dirty="0">
                <a:solidFill>
                  <a:prstClr val="black"/>
                </a:solidFill>
                <a:latin typeface="Calibri"/>
                <a:cs typeface="Calibri"/>
              </a:rPr>
              <a:t>Yann</a:t>
            </a:r>
            <a:endParaRPr>
              <a:solidFill>
                <a:prstClr val="black"/>
              </a:solidFill>
              <a:latin typeface="Calibri"/>
              <a:cs typeface="Calibri"/>
            </a:endParaRPr>
          </a:p>
          <a:p>
            <a:pPr marL="19685" algn="just"/>
            <a:r>
              <a:rPr spc="-20" dirty="0">
                <a:solidFill>
                  <a:prstClr val="black"/>
                </a:solidFill>
                <a:latin typeface="Calibri"/>
                <a:cs typeface="Calibri"/>
              </a:rPr>
              <a:t>LeCun’s </a:t>
            </a:r>
            <a:r>
              <a:rPr dirty="0">
                <a:solidFill>
                  <a:prstClr val="black"/>
                </a:solidFill>
                <a:latin typeface="Calibri"/>
                <a:cs typeface="Calibri"/>
              </a:rPr>
              <a:t>FB</a:t>
            </a:r>
            <a:endParaRPr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27577" y="1309129"/>
            <a:ext cx="6166485" cy="5549265"/>
          </a:xfrm>
          <a:custGeom>
            <a:avLst/>
            <a:gdLst/>
            <a:ahLst/>
            <a:cxnLst/>
            <a:rect l="l" t="t" r="r" b="b"/>
            <a:pathLst>
              <a:path w="6166484" h="5549265">
                <a:moveTo>
                  <a:pt x="3070860" y="0"/>
                </a:moveTo>
                <a:lnTo>
                  <a:pt x="0" y="0"/>
                </a:lnTo>
                <a:lnTo>
                  <a:pt x="0" y="2692895"/>
                </a:lnTo>
                <a:lnTo>
                  <a:pt x="0" y="5548871"/>
                </a:lnTo>
                <a:lnTo>
                  <a:pt x="3070860" y="5548871"/>
                </a:lnTo>
                <a:lnTo>
                  <a:pt x="3070860" y="2692895"/>
                </a:lnTo>
                <a:lnTo>
                  <a:pt x="3070860" y="0"/>
                </a:lnTo>
                <a:close/>
              </a:path>
              <a:path w="6166484" h="5549265">
                <a:moveTo>
                  <a:pt x="6166104" y="67043"/>
                </a:moveTo>
                <a:lnTo>
                  <a:pt x="3095244" y="67043"/>
                </a:lnTo>
                <a:lnTo>
                  <a:pt x="3095244" y="2692895"/>
                </a:lnTo>
                <a:lnTo>
                  <a:pt x="3095244" y="5548871"/>
                </a:lnTo>
                <a:lnTo>
                  <a:pt x="6166104" y="5548871"/>
                </a:lnTo>
                <a:lnTo>
                  <a:pt x="6166104" y="2692895"/>
                </a:lnTo>
                <a:lnTo>
                  <a:pt x="6166104" y="670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628E6E-35EC-4ECD-A5F5-AF64D308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1355907"/>
            <a:ext cx="6019059" cy="5429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Learning?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86758" y="2146199"/>
            <a:ext cx="1323975" cy="2247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46" y="2017693"/>
            <a:ext cx="2172858" cy="10219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84" y="3162316"/>
            <a:ext cx="2164221" cy="9627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27" y="4185605"/>
            <a:ext cx="2195537" cy="117672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544432" y="2314286"/>
            <a:ext cx="136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“Hi”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44433" y="3412875"/>
            <a:ext cx="199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“How are you”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544433" y="4593955"/>
            <a:ext cx="170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“Good bye”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09" y="2215296"/>
            <a:ext cx="1800000" cy="134759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868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You said “Hello”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87687" y="5440796"/>
            <a:ext cx="26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large amount of audio 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8939" y="5362326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You write the program for learning.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5920620" y="4394100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4064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4125426" y="4196343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94101" y="1768323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Learning ......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76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 animBg="1"/>
      <p:bldP spid="20" grpId="0" animBg="1"/>
      <p:bldP spid="21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933313" y="2094245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“monkey”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57" y="1840786"/>
            <a:ext cx="931280" cy="105143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057" y="3097561"/>
            <a:ext cx="899978" cy="1075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8951251" y="344283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“cat”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963337" y="473810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“dog”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559" y="4378001"/>
            <a:ext cx="915693" cy="11818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Learning?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286758" y="2146199"/>
            <a:ext cx="1323975" cy="22479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868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This is “cat”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90395" y="5671199"/>
            <a:ext cx="26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large amount of images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8939" y="5362326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You write the program for learning.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5920620" y="4394100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4064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4125426" y="4196343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94101" y="1768323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Learning ......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8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350" y="2325077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7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15" grpId="0"/>
      <p:bldP spid="16" grpId="0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 </a:t>
            </a:r>
            <a:r>
              <a:rPr lang="en-US" altLang="zh-TW" dirty="0">
                <a:solidFill>
                  <a:srgbClr val="FF0000"/>
                </a:solidFill>
              </a:rPr>
              <a:t>from 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23799" y="1823151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3387058" y="2390525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90640" imgH="215640" progId="Equation.3">
                  <p:embed/>
                </p:oleObj>
              </mc:Choice>
              <mc:Fallback>
                <p:oleObj name="方程式" r:id="rId2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058" y="2390525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4139463" y="3462837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790640" imgH="215640" progId="Equation.3">
                  <p:embed/>
                </p:oleObj>
              </mc:Choice>
              <mc:Fallback>
                <p:oleObj name="方程式" r:id="rId4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463" y="3462837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4187581" y="467024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581" y="467024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4827946" y="5774718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676160" imgH="215640" progId="Equation.3">
                  <p:embed/>
                </p:oleObj>
              </mc:Choice>
              <mc:Fallback>
                <p:oleObj name="方程式" r:id="rId6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946" y="5774718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7962163" y="3431413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“Cat”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09758" y="235934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“How are you”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10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“5-5”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775624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“Hello”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267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“Hi”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80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188865" y="6208922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(what the user said)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005091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(system response)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06" y="3317880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8794442" y="4874165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(next move)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315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2612601" y="2034600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/>
        </p:nvGraphicFramePr>
        <p:xfrm>
          <a:off x="3063922" y="4008948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002960" imgH="215640" progId="Equation.3">
                  <p:embed/>
                </p:oleObj>
              </mc:Choice>
              <mc:Fallback>
                <p:oleObj name="方程式" r:id="rId5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922" y="4008948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5297978" y="3975385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“cat”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/>
        </p:nvGraphicFramePr>
        <p:xfrm>
          <a:off x="3063922" y="5401550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002960" imgH="215640" progId="Equation.3">
                  <p:embed/>
                </p:oleObj>
              </mc:Choice>
              <mc:Fallback>
                <p:oleObj name="方程式" r:id="rId8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922" y="5401550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5297978" y="53679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“dog”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4702" y="5084044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/>
        </p:nvGraphicFramePr>
        <p:xfrm>
          <a:off x="6615114" y="4008439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015920" imgH="215640" progId="Equation.3">
                  <p:embed/>
                </p:oleObj>
              </mc:Choice>
              <mc:Fallback>
                <p:oleObj name="方程式" r:id="rId10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114" y="4008439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8775526" y="3975385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“monkey”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/>
        </p:nvGraphicFramePr>
        <p:xfrm>
          <a:off x="6615114" y="5402264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1015920" imgH="215640" progId="Equation.3">
                  <p:embed/>
                </p:oleObj>
              </mc:Choice>
              <mc:Fallback>
                <p:oleObj name="方程式" r:id="rId12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114" y="5402264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8862318" y="5367987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“snake”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9042" y="5084044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344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78" name="群組 77"/>
          <p:cNvGrpSpPr/>
          <p:nvPr/>
        </p:nvGrpSpPr>
        <p:grpSpPr>
          <a:xfrm>
            <a:off x="6696838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14" imgW="990360" imgH="215640" progId="Equation.3">
                    <p:embed/>
                  </p:oleObj>
                </mc:Choice>
                <mc:Fallback>
                  <p:oleObj name="方程式" r:id="rId14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“cat”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5892800" y="212138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 Recognition: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50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2612601" y="2034600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6696838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“cat”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5892800" y="212138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 Recognition: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344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圓柱 22"/>
          <p:cNvSpPr/>
          <p:nvPr/>
        </p:nvSpPr>
        <p:spPr>
          <a:xfrm>
            <a:off x="2553822" y="5215693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</a:t>
            </a:r>
          </a:p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2415921" y="3661531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Goodness of function f</a:t>
            </a:r>
            <a:endParaRPr lang="en-US" altLang="zh-TW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393025" y="4774165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393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6543455" y="2789378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Better!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00620" y="62113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“monkey”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0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3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211680" y="622876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“cat”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394094" y="619152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“dog”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6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4495073" y="5391877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function input: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421982" y="6187746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function output: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47907" y="4984331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946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2612601" y="2034600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6696838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5" imgW="990360" imgH="215640" progId="Equation.3">
                    <p:embed/>
                  </p:oleObj>
                </mc:Choice>
                <mc:Fallback>
                  <p:oleObj name="方程式" r:id="rId5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“cat”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5892800" y="212138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 Recognition: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344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圓柱 22"/>
          <p:cNvSpPr/>
          <p:nvPr/>
        </p:nvSpPr>
        <p:spPr>
          <a:xfrm>
            <a:off x="2553822" y="5215693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</a:t>
            </a:r>
          </a:p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2415921" y="3661531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Goodness of function f</a:t>
            </a:r>
            <a:endParaRPr lang="en-US" altLang="zh-TW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393025" y="4774165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393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119794" y="6198775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“monkey”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5730854" y="621614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“cat”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913268" y="617889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“dog”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5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5982151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203040" imgH="228600" progId="Equation.3">
                  <p:embed/>
                </p:oleObj>
              </mc:Choice>
              <mc:Fallback>
                <p:oleObj name="方程式" r:id="rId11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2151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4510656" y="3713906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Pick the “Best” Function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4344746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8098354" y="3630139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9138083" y="4780283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9114021" y="3132833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9399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203040" imgH="228600" progId="Equation.3">
                  <p:embed/>
                </p:oleObj>
              </mc:Choice>
              <mc:Fallback>
                <p:oleObj name="方程式" r:id="rId13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9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969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8395330" y="262202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“cat”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11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998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615127" y="2036496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Training 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179726" y="201944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Testing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425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25937" y="3651659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00510" y="3639761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1802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Step 1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813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Step 2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4544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Step 3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93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152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is so simple ……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507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109012" y="3752285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就好像把大象放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</a:t>
            </a:r>
            <a:r>
              <a:rPr lang="zh-TW" altLang="en-US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冰箱 </a:t>
            </a:r>
            <a:r>
              <a:rPr lang="en-US" altLang="zh-TW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62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F2F35-D052-4678-AD3A-7C6ED507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关于本课程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221A6-C644-4F8A-B8A7-BBE1065DA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课程名称：机器学习</a:t>
            </a:r>
            <a:endParaRPr lang="en-US" altLang="zh-CN" dirty="0"/>
          </a:p>
          <a:p>
            <a:r>
              <a:rPr lang="zh-CN" altLang="en-US" dirty="0"/>
              <a:t>总学时：</a:t>
            </a:r>
            <a:r>
              <a:rPr lang="en-US" altLang="zh-CN" dirty="0"/>
              <a:t>48</a:t>
            </a:r>
          </a:p>
          <a:p>
            <a:r>
              <a:rPr lang="zh-CN" altLang="en-US" dirty="0"/>
              <a:t>学分：</a:t>
            </a:r>
            <a:r>
              <a:rPr lang="en-US" altLang="zh-CN" dirty="0"/>
              <a:t>3</a:t>
            </a:r>
          </a:p>
          <a:p>
            <a:r>
              <a:rPr lang="zh-CN" altLang="en-US" dirty="0"/>
              <a:t>课程类型：专业选修课程</a:t>
            </a:r>
            <a:endParaRPr lang="en-US" altLang="zh-CN" dirty="0"/>
          </a:p>
          <a:p>
            <a:r>
              <a:rPr lang="zh-CN" altLang="en-US" dirty="0"/>
              <a:t>授课对象：网络空间安全学院本科生</a:t>
            </a:r>
            <a:endParaRPr lang="en-US" altLang="zh-CN" dirty="0"/>
          </a:p>
          <a:p>
            <a:r>
              <a:rPr lang="zh-CN" altLang="en-US" dirty="0"/>
              <a:t>讲课教室：周一 </a:t>
            </a:r>
            <a:r>
              <a:rPr lang="en-US" altLang="zh-CN" dirty="0"/>
              <a:t>5-6</a:t>
            </a:r>
            <a:r>
              <a:rPr lang="zh-CN" altLang="en-US" dirty="0"/>
              <a:t>节</a:t>
            </a:r>
            <a:r>
              <a:rPr lang="en-US" altLang="zh-CN" dirty="0"/>
              <a:t> </a:t>
            </a:r>
            <a:r>
              <a:rPr lang="zh-CN" altLang="en-US" dirty="0"/>
              <a:t>振声苑</a:t>
            </a:r>
            <a:r>
              <a:rPr lang="en-US" altLang="zh-CN" dirty="0"/>
              <a:t>N204</a:t>
            </a:r>
          </a:p>
          <a:p>
            <a:r>
              <a:rPr lang="zh-CN" altLang="en-US" dirty="0"/>
              <a:t>实验教室：周四 </a:t>
            </a:r>
            <a:r>
              <a:rPr lang="en-US" altLang="zh-CN" dirty="0"/>
              <a:t>5-6</a:t>
            </a:r>
            <a:r>
              <a:rPr lang="zh-CN" altLang="en-US" dirty="0"/>
              <a:t>节 地点待定</a:t>
            </a:r>
            <a:endParaRPr lang="en-US" altLang="zh-CN" dirty="0"/>
          </a:p>
          <a:p>
            <a:r>
              <a:rPr lang="en-US" altLang="zh-CN" dirty="0"/>
              <a:t>QQ</a:t>
            </a:r>
            <a:r>
              <a:rPr lang="zh-CN" altLang="en-US" dirty="0"/>
              <a:t>群</a:t>
            </a:r>
            <a:r>
              <a:rPr lang="en-US" altLang="zh-CN" dirty="0"/>
              <a:t>(</a:t>
            </a:r>
            <a:r>
              <a:rPr lang="zh-CN" altLang="en-US" dirty="0"/>
              <a:t>通知，课件，作业等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92599-7696-4AB8-AE3F-F3DE71A0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34541E-5CEA-4BAF-A98E-FF5405A7486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C46043-959A-4794-B82C-E5DDCA90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8CC9E-7CEA-4E4A-BA9D-EAC62FD792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90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55869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028498" y="910012"/>
            <a:ext cx="8245365" cy="56409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7645" y="1434658"/>
            <a:ext cx="3232520" cy="48188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07645" y="3507769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855706" y="3647949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520374" y="5885793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16580" y="1635124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6580" y="2425718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33733" y="2713148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55476" y="4186624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Structured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45739" y="1087912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26193" y="1088161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Transfer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60487" y="2293132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Unsupervised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23765" y="2297330"/>
            <a:ext cx="2265504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Reinforcement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084539" y="5344224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64566" y="3900741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74869" y="4071879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Deep Learning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02309" y="4087294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745063" y="4866734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829874" y="2104182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829874" y="3410533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7575078" y="4438138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337430" y="341886"/>
            <a:ext cx="474826" cy="37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096221" y="335261"/>
            <a:ext cx="561576" cy="399076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512195" y="329054"/>
            <a:ext cx="573292" cy="3869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805111" y="297113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scenario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085488" y="309483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method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678397" y="304181"/>
            <a:ext cx="717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task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690720" y="105692"/>
            <a:ext cx="2555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Learning Map</a:t>
            </a:r>
            <a:endParaRPr lang="zh-TW" altLang="en-US" sz="32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207645" y="910013"/>
            <a:ext cx="220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Learning Theory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696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回归</a:t>
            </a:r>
            <a:endParaRPr lang="zh-TW" altLang="en-US" sz="24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6075512" y="1641754"/>
                <a:ext cx="37332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is “scalar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数值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”.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512" y="1641754"/>
                <a:ext cx="3733249" cy="830997"/>
              </a:xfrm>
              <a:prstGeom prst="rect">
                <a:avLst/>
              </a:prstGeom>
              <a:blipFill>
                <a:blip r:embed="rId3"/>
                <a:stretch>
                  <a:fillRect t="-5839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5885132" y="2796985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3491696" y="2712822"/>
            <a:ext cx="194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今天上午</a:t>
            </a:r>
            <a:r>
              <a:rPr lang="en-US" altLang="zh-TW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PM2.5</a:t>
            </a:r>
            <a:endParaRPr lang="zh-TW" altLang="en-US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3517095" y="3048016"/>
            <a:ext cx="19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昨天上午</a:t>
            </a:r>
            <a:r>
              <a:rPr lang="en-US" altLang="zh-TW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PM2.5</a:t>
            </a:r>
            <a:endParaRPr lang="zh-TW" altLang="en-US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059535" y="3343484"/>
            <a:ext cx="7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…….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7382074" y="2971372"/>
            <a:ext cx="203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明天上午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PM2.5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70" name="直線單箭頭接點 69"/>
          <p:cNvCxnSpPr/>
          <p:nvPr/>
        </p:nvCxnSpPr>
        <p:spPr>
          <a:xfrm>
            <a:off x="5234832" y="2908185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endCxn id="65" idx="1"/>
          </p:cNvCxnSpPr>
          <p:nvPr/>
        </p:nvCxnSpPr>
        <p:spPr>
          <a:xfrm flipV="1">
            <a:off x="5234832" y="3243032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767088" y="3263639"/>
            <a:ext cx="637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7327135" y="3243031"/>
            <a:ext cx="172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(scalar)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87" name="直線單箭頭接點 86"/>
          <p:cNvCxnSpPr/>
          <p:nvPr/>
        </p:nvCxnSpPr>
        <p:spPr>
          <a:xfrm flipV="1">
            <a:off x="5234832" y="3583192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10616" y="3988661"/>
            <a:ext cx="984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2319463" y="5173787"/>
            <a:ext cx="230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9/01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PM2.5 = 63 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4623773" y="5150136"/>
            <a:ext cx="232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9/02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PM2.5 = 65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7961700" y="5172723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9/03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PM2.5 = 100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1406198" y="4130377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Training Data:</a:t>
            </a:r>
            <a:endParaRPr lang="zh-TW" altLang="en-US" sz="2800" dirty="0">
              <a:solidFill>
                <a:srgbClr val="0070C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2319464" y="6098654"/>
            <a:ext cx="230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9/12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PM2.5 = 30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4623772" y="6098654"/>
            <a:ext cx="249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9/13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PM2.5 = 25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7941490" y="6109649"/>
            <a:ext cx="224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9/14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PM2.5 = 20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52090" y="4737224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552090" y="5611524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6847578" y="4699467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Output: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6847578" y="5652628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Output: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934291" y="2765978"/>
            <a:ext cx="126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预测</a:t>
            </a:r>
            <a:endParaRPr lang="en-US" altLang="zh-TW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PM2.5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025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/>
      <p:bldP spid="65" grpId="0" animBg="1"/>
      <p:bldP spid="66" grpId="0"/>
      <p:bldP spid="67" grpId="0"/>
      <p:bldP spid="68" grpId="0"/>
      <p:bldP spid="69" grpId="0"/>
      <p:bldP spid="75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5" grpId="0"/>
      <p:bldP spid="95" grpId="0"/>
      <p:bldP spid="96" grpId="0"/>
      <p:bldP spid="97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15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Binary Classification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Multi-class Classification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45528" y="4331494"/>
            <a:ext cx="1900445" cy="685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Function f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75717" y="4331494"/>
            <a:ext cx="1900445" cy="685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Function f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978149" y="5620406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00849" y="5620406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向下箭號 8"/>
          <p:cNvSpPr/>
          <p:nvPr/>
        </p:nvSpPr>
        <p:spPr>
          <a:xfrm flipV="1">
            <a:off x="3851274" y="5016500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向下箭號 9"/>
          <p:cNvSpPr/>
          <p:nvPr/>
        </p:nvSpPr>
        <p:spPr>
          <a:xfrm flipV="1">
            <a:off x="7649023" y="5016500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向下箭號 10"/>
          <p:cNvSpPr/>
          <p:nvPr/>
        </p:nvSpPr>
        <p:spPr>
          <a:xfrm flipV="1">
            <a:off x="3851274" y="3694251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向下箭號 11"/>
          <p:cNvSpPr/>
          <p:nvPr/>
        </p:nvSpPr>
        <p:spPr>
          <a:xfrm flipV="1">
            <a:off x="7649023" y="3694251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109222" y="3162767"/>
            <a:ext cx="193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Yes or No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26706" y="3199796"/>
            <a:ext cx="3933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 1, Class 2, … Class N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17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49" y="1764963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Classification</a:t>
            </a:r>
          </a:p>
        </p:txBody>
      </p:sp>
      <p:sp>
        <p:nvSpPr>
          <p:cNvPr id="4" name="矩形 3"/>
          <p:cNvSpPr/>
          <p:nvPr/>
        </p:nvSpPr>
        <p:spPr>
          <a:xfrm>
            <a:off x="2178707" y="1998979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Spam </a:t>
            </a:r>
          </a:p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filtering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466228" y="3335190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(</a:t>
              </a:r>
              <a:r>
                <a: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http://spam-filter-review.toptenreviews.com/</a:t>
              </a: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)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73922" y="1947799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Function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8681824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04904" y="233443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Yes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/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No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9" y="1825626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6374605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593442" y="3437311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104905" y="4960289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No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78707" y="4483236"/>
            <a:ext cx="1480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Training</a:t>
            </a:r>
          </a:p>
          <a:p>
            <a:pPr algn="ctr"/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Data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204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  <p:bldP spid="1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Multi-class Classification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08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412095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6219520" y="1998727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Function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8025882" y="234020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889" y="1873405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720203" y="234020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394" y="1911208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9178276" y="134406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178277" y="3375827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体育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8656774" y="1663357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8643742" y="2255368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656775" y="3242839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9375408" y="1998727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经济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手繪多邊形 4"/>
          <p:cNvSpPr/>
          <p:nvPr/>
        </p:nvSpPr>
        <p:spPr>
          <a:xfrm rot="20465565">
            <a:off x="4462676" y="2526870"/>
            <a:ext cx="971011" cy="453851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6311121" y="583269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体育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601672" y="583511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8946215" y="586029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财经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890537" y="4172286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Training Data</a:t>
            </a:r>
            <a:endParaRPr lang="zh-TW" altLang="en-US" sz="2800" dirty="0">
              <a:solidFill>
                <a:srgbClr val="0070C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94569" y="4160204"/>
            <a:ext cx="4096061" cy="22503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43206" y="1752505"/>
            <a:ext cx="223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Document</a:t>
            </a:r>
          </a:p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Classification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96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26" grpId="0"/>
      <p:bldP spid="27" grpId="0"/>
      <p:bldP spid="28" grpId="0"/>
      <p:bldP spid="29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Deep Learning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7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  <p:bldP spid="20" grpId="0" animBg="1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39046" y="339184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Function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5445408" y="373332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15" y="3266526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139729" y="3733328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920" y="3304329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74806" y="2848899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“monkey”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992744" y="419748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“cat”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004830" y="54927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“dog”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14" y="5243016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052" y="5132655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2152650" y="3908080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19571" y="259481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“monkey”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47436" y="330729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“cat”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97803" y="4768948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“dog”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6076300" y="3056478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6063268" y="3648489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076301" y="4635960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684095" y="1877973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Training Data</a:t>
            </a:r>
            <a:endParaRPr lang="zh-TW" altLang="en-US" sz="2800" dirty="0">
              <a:solidFill>
                <a:srgbClr val="0070C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63375" y="2465543"/>
            <a:ext cx="2582156" cy="40078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690253" y="5331659"/>
            <a:ext cx="264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Each possible object is a class</a:t>
            </a:r>
            <a:endParaRPr lang="zh-TW" altLang="en-US" sz="2800" dirty="0">
              <a:solidFill>
                <a:srgbClr val="0070C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2498086" y="2482784"/>
            <a:ext cx="3907267" cy="1003780"/>
            <a:chOff x="974085" y="2482784"/>
            <a:chExt cx="3907267" cy="1003780"/>
          </a:xfrm>
        </p:grpSpPr>
        <p:sp>
          <p:nvSpPr>
            <p:cNvPr id="29" name="文字方塊 28"/>
            <p:cNvSpPr txBox="1"/>
            <p:nvPr/>
          </p:nvSpPr>
          <p:spPr>
            <a:xfrm>
              <a:off x="974085" y="2482784"/>
              <a:ext cx="3907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rPr>
                <a:t>Hierarchical Structure</a:t>
              </a:r>
              <a:endParaRPr lang="zh-TW" altLang="en-US" sz="28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2" name="箭號: 向右 11"/>
            <p:cNvSpPr/>
            <p:nvPr/>
          </p:nvSpPr>
          <p:spPr>
            <a:xfrm rot="16200000">
              <a:off x="2664285" y="2804720"/>
              <a:ext cx="579946" cy="78374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3" grpId="0"/>
      <p:bldP spid="14" grpId="0"/>
      <p:bldP spid="17" grpId="0" animBg="1"/>
      <p:bldP spid="18" grpId="0"/>
      <p:bldP spid="19" grpId="0"/>
      <p:bldP spid="20" grpId="0"/>
      <p:bldP spid="24" grpId="0"/>
      <p:bldP spid="26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Playing GO</a:t>
            </a:r>
            <a:endParaRPr lang="zh-TW" altLang="en-US" dirty="0"/>
          </a:p>
        </p:txBody>
      </p:sp>
      <p:pic>
        <p:nvPicPr>
          <p:cNvPr id="4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7363" y="1438704"/>
            <a:ext cx="1592509" cy="17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117165" y="167486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Function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5705463" y="200210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7851298" y="202364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094992" y="2714927"/>
            <a:ext cx="246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(19 x 19 classes)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248285" y="1423830"/>
            <a:ext cx="2042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Next move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03601" y="1876013"/>
            <a:ext cx="2252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Each position is a class</a:t>
            </a:r>
            <a:endParaRPr lang="zh-TW" altLang="en-US" sz="2800" dirty="0">
              <a:solidFill>
                <a:srgbClr val="0070C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44" y="4638689"/>
            <a:ext cx="1499230" cy="136149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934" y="4638689"/>
            <a:ext cx="1617413" cy="1408931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1796760" y="4140532"/>
            <a:ext cx="2552702" cy="2143209"/>
            <a:chOff x="6088573" y="187135"/>
            <a:chExt cx="2552702" cy="2143209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9857" y="187135"/>
              <a:ext cx="2175493" cy="1681544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6088573" y="1868679"/>
              <a:ext cx="2552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一堆</a:t>
              </a:r>
              <a:r>
                <a:rPr lang="zh-CN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棋谱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1796761" y="3561151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Training Data</a:t>
            </a:r>
            <a:endParaRPr lang="zh-TW" altLang="en-US" sz="2800" dirty="0">
              <a:solidFill>
                <a:srgbClr val="0070C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09556" y="3552189"/>
            <a:ext cx="262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进藤光 </a:t>
            </a: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v.s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. 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社清春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802122" y="4087619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黑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5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之五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729835" y="4087619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白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天元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632807" y="4093670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黑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五之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5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116" y="4638688"/>
            <a:ext cx="1793109" cy="1463020"/>
          </a:xfrm>
          <a:prstGeom prst="rect">
            <a:avLst/>
          </a:prstGeom>
        </p:spPr>
      </p:pic>
      <p:cxnSp>
        <p:nvCxnSpPr>
          <p:cNvPr id="17" name="直線單箭頭接點 16"/>
          <p:cNvCxnSpPr/>
          <p:nvPr/>
        </p:nvCxnSpPr>
        <p:spPr>
          <a:xfrm>
            <a:off x="6301352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087930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1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2" grpId="0"/>
      <p:bldP spid="18" grpId="0"/>
      <p:bldP spid="8" grpId="0"/>
      <p:bldP spid="11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F2F35-D052-4678-AD3A-7C6ED507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关于主讲教师和助教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221A6-C644-4F8A-B8A7-BBE1065DA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教师：陈宇轩 副研究员</a:t>
            </a:r>
            <a:endParaRPr lang="en-US" altLang="zh-CN" dirty="0"/>
          </a:p>
          <a:p>
            <a:r>
              <a:rPr lang="zh-CN" altLang="en-US" dirty="0"/>
              <a:t>办公室：淦昌苑 </a:t>
            </a:r>
            <a:r>
              <a:rPr lang="en-US" altLang="zh-CN" dirty="0"/>
              <a:t>D332-1</a:t>
            </a:r>
          </a:p>
          <a:p>
            <a:r>
              <a:rPr lang="zh-CN" altLang="en-US" dirty="0"/>
              <a:t>邮箱：</a:t>
            </a:r>
            <a:r>
              <a:rPr lang="en-US" altLang="zh-CN" dirty="0"/>
              <a:t>chenyuxuan@sdu.edu.cn</a:t>
            </a:r>
          </a:p>
          <a:p>
            <a:r>
              <a:rPr lang="zh-CN" altLang="en-US" dirty="0"/>
              <a:t>研究方向：</a:t>
            </a:r>
            <a:endParaRPr lang="en-US" altLang="zh-CN" dirty="0"/>
          </a:p>
          <a:p>
            <a:pPr lvl="1"/>
            <a:r>
              <a:rPr lang="zh-CN" altLang="en-US" dirty="0"/>
              <a:t>人工智能安全</a:t>
            </a:r>
            <a:endParaRPr lang="en-US" altLang="zh-CN" dirty="0"/>
          </a:p>
          <a:p>
            <a:pPr lvl="1"/>
            <a:r>
              <a:rPr lang="zh-CN" altLang="en-US" dirty="0"/>
              <a:t>机器学习中的对抗攻击问题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92599-7696-4AB8-AE3F-F3DE71A0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34541E-5CEA-4BAF-A98E-FF5405A7486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C46043-959A-4794-B82C-E5DDCA90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8CC9E-7CEA-4E4A-BA9D-EAC62FD792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220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Playing GO</a:t>
            </a:r>
            <a:endParaRPr lang="zh-TW" altLang="en-US" dirty="0"/>
          </a:p>
        </p:txBody>
      </p:sp>
      <p:pic>
        <p:nvPicPr>
          <p:cNvPr id="4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7363" y="1438704"/>
            <a:ext cx="1592509" cy="17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117165" y="167486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Function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5705463" y="200210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7851298" y="202364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094992" y="2714927"/>
            <a:ext cx="246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(19 x 19 classes)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248285" y="1423830"/>
            <a:ext cx="2042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Next move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03601" y="1876013"/>
            <a:ext cx="2252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Each position is a class</a:t>
            </a:r>
            <a:endParaRPr lang="zh-TW" altLang="en-US" sz="2800" dirty="0">
              <a:solidFill>
                <a:srgbClr val="0070C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796760" y="4140532"/>
            <a:ext cx="2552702" cy="2143209"/>
            <a:chOff x="6088573" y="187135"/>
            <a:chExt cx="2552702" cy="2143209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857" y="187135"/>
              <a:ext cx="2175493" cy="1681544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6088573" y="1868679"/>
              <a:ext cx="2552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一堆</a:t>
              </a:r>
              <a:r>
                <a:rPr lang="zh-CN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棋谱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1796761" y="3561151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Training Data</a:t>
            </a:r>
            <a:endParaRPr lang="zh-TW" altLang="en-US" sz="2800" dirty="0">
              <a:solidFill>
                <a:srgbClr val="0070C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09556" y="3552189"/>
            <a:ext cx="262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进藤光 </a:t>
            </a: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v.s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. 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社清春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802122" y="4087619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黑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5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之五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729835" y="4087619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白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天元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632807" y="4093670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黑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五之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5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301352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087930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957754" y="4627599"/>
            <a:ext cx="2170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Input:</a:t>
            </a:r>
          </a:p>
          <a:p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黑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5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之五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798604" y="4699736"/>
            <a:ext cx="1485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Output:</a:t>
            </a:r>
          </a:p>
          <a:p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天元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4957754" y="5500705"/>
            <a:ext cx="300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Input:</a:t>
            </a:r>
          </a:p>
          <a:p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黑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5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之五、白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天元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8805617" y="5544168"/>
            <a:ext cx="1485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Output:</a:t>
            </a:r>
          </a:p>
          <a:p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五之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5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向右箭號 31"/>
          <p:cNvSpPr/>
          <p:nvPr/>
        </p:nvSpPr>
        <p:spPr>
          <a:xfrm>
            <a:off x="6568926" y="5009877"/>
            <a:ext cx="2212119" cy="2562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向右箭號 33"/>
          <p:cNvSpPr/>
          <p:nvPr/>
        </p:nvSpPr>
        <p:spPr>
          <a:xfrm>
            <a:off x="7742471" y="5913010"/>
            <a:ext cx="1056132" cy="2433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4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/>
      <p:bldP spid="31" grpId="0"/>
      <p:bldP spid="32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20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20414" y="3681194"/>
            <a:ext cx="5616121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256555" y="6062471"/>
            <a:ext cx="415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Supervised Learning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监督学习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58508" y="1261337"/>
            <a:ext cx="2852093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半监督学习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Deep Learning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15078" y="4260719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8148528" y="3979952"/>
            <a:ext cx="2251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 Data: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168936" y="4486957"/>
            <a:ext cx="2251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Input/output pair of target function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168935" y="5646972"/>
            <a:ext cx="212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Function output = label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73874" y="243258"/>
            <a:ext cx="3790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Hard to collect a large amount of labelled data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910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6" grpId="0"/>
      <p:bldP spid="23" grpId="0" animBg="1"/>
      <p:bldP spid="21" grpId="0" animBg="1"/>
      <p:bldP spid="3" grpId="0"/>
      <p:bldP spid="31" grpId="0"/>
      <p:bldP spid="33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757125" y="4542337"/>
            <a:ext cx="6018948" cy="13046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66600" y="2475463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36654" y="2475463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Semi-supervised Learning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949" y="2601152"/>
            <a:ext cx="884072" cy="1150918"/>
          </a:xfrm>
          <a:prstGeom prst="rect">
            <a:avLst/>
          </a:prstGeom>
        </p:spPr>
      </p:pic>
      <p:pic>
        <p:nvPicPr>
          <p:cNvPr id="1026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45" y="4819530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173" y="2640735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97" y="4819530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2676205" y="2925909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Labelled 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049787" y="4779153"/>
            <a:ext cx="170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Unlabeled 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034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914" y="4739239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518" y="4739238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4927599" y="367279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cat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456556" y="3672495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dog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091788" y="5846968"/>
            <a:ext cx="53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(Images of cats and dogs)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038036" y="1757565"/>
            <a:ext cx="6850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For example, recognizing cats and dogs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277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17" grpId="0" animBg="1"/>
      <p:bldP spid="15" grpId="0"/>
      <p:bldP spid="20" grpId="0"/>
      <p:bldP spid="16" grpId="0"/>
      <p:bldP spid="24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20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20414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33143" y="6059218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92331" y="4456522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Structured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58508" y="1261337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238962" y="1261586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Transfer Learning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迁移学习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Deep Learning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15078" y="4260719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7687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43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62006" y="4315754"/>
            <a:ext cx="7777345" cy="1618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27800" y="2416618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97854" y="2416618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49" y="2542307"/>
            <a:ext cx="884072" cy="1150918"/>
          </a:xfrm>
          <a:prstGeom prst="rect">
            <a:avLst/>
          </a:prstGeom>
        </p:spPr>
      </p:pic>
      <p:pic>
        <p:nvPicPr>
          <p:cNvPr id="9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373" y="2581890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2626299" y="2864880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Labelled 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688799" y="361395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cat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217756" y="361365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dog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451936" y="5907400"/>
            <a:ext cx="538664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Data not related to the task considered (can be either labeled or unlabeled)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3076" name="Picture 4" descr="https://encrypted-tbn3.gstatic.com/images?q=tbn:ANd9GcTJsVxOxRJErtxwuBdCnIhRUOfPIyDsEGbxzLWkquVSl3H7ZF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77" y="4385474"/>
            <a:ext cx="1551927" cy="11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54" y="4395404"/>
            <a:ext cx="1581721" cy="11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/>
          <p:cNvSpPr txBox="1"/>
          <p:nvPr/>
        </p:nvSpPr>
        <p:spPr>
          <a:xfrm>
            <a:off x="2523266" y="5472456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elephant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60" y="4429176"/>
            <a:ext cx="1788411" cy="1152519"/>
          </a:xfrm>
          <a:prstGeom prst="rect">
            <a:avLst/>
          </a:prstGeom>
        </p:spPr>
      </p:pic>
      <p:pic>
        <p:nvPicPr>
          <p:cNvPr id="22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356" y="4395404"/>
            <a:ext cx="1733987" cy="11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/>
          <p:cNvSpPr txBox="1"/>
          <p:nvPr/>
        </p:nvSpPr>
        <p:spPr>
          <a:xfrm>
            <a:off x="6212429" y="5539980"/>
            <a:ext cx="161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凉宫春日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038036" y="1757565"/>
            <a:ext cx="6850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For example, recognizing cats and dogs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80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25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20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20414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33143" y="6059218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92331" y="4456522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Structured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58508" y="1261337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238962" y="1261586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Transfer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73256" y="2466557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Unsupervised Learning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无监督学习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Deep Learning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15078" y="4260719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7687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5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023" y="2693097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2426610" y="6395537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http://top-breaking-news.com/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Reading: Machine learns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</a:t>
            </a:r>
            <a:endParaRPr lang="zh-TW" altLang="en-US" dirty="0"/>
          </a:p>
        </p:txBody>
      </p:sp>
      <p:pic>
        <p:nvPicPr>
          <p:cNvPr id="4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67565" y="3867001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8149450" y="2900448"/>
            <a:ext cx="1764186" cy="1212155"/>
          </a:xfrm>
          <a:prstGeom prst="wedgeRectCallout">
            <a:avLst>
              <a:gd name="adj1" fmla="val -75827"/>
              <a:gd name="adj2" fmla="val 72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Picture 2" descr="http://www.extremetech.com/wp-content/uploads/2013/09/340-640x4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50" y="3007152"/>
            <a:ext cx="1468493" cy="9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下箭號 6"/>
          <p:cNvSpPr/>
          <p:nvPr/>
        </p:nvSpPr>
        <p:spPr>
          <a:xfrm rot="5400000" flipV="1">
            <a:off x="6147030" y="3980670"/>
            <a:ext cx="763742" cy="74449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02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Reading: Machine learns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70602" y="4251374"/>
            <a:ext cx="2292514" cy="94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Function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向下箭號 8"/>
          <p:cNvSpPr/>
          <p:nvPr/>
        </p:nvSpPr>
        <p:spPr>
          <a:xfrm rot="10800000" flipH="1" flipV="1">
            <a:off x="3734988" y="3781521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向下箭號 9"/>
          <p:cNvSpPr/>
          <p:nvPr/>
        </p:nvSpPr>
        <p:spPr>
          <a:xfrm rot="10800000" flipH="1" flipV="1">
            <a:off x="3752046" y="5267734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53542" y="3170628"/>
            <a:ext cx="252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Apple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3350145" y="5810072"/>
            <a:ext cx="1567543" cy="319314"/>
            <a:chOff x="5754347" y="3836831"/>
            <a:chExt cx="1567543" cy="319314"/>
          </a:xfrm>
        </p:grpSpPr>
        <p:sp>
          <p:nvSpPr>
            <p:cNvPr id="13" name="矩形 12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905914" y="5966083"/>
            <a:ext cx="3733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https://garavato.files.wordpress.com/2011/11/stacksdocuments.jpg?w=490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5591120" y="3253342"/>
            <a:ext cx="4048201" cy="2712741"/>
            <a:chOff x="4540340" y="3208089"/>
            <a:chExt cx="4048201" cy="2712741"/>
          </a:xfrm>
        </p:grpSpPr>
        <p:pic>
          <p:nvPicPr>
            <p:cNvPr id="7170" name="Picture 2" descr="https://garavato.files.wordpress.com/2011/11/stacksdocuments.jpg?w=49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399" y="3763851"/>
              <a:ext cx="3242085" cy="215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/>
            <p:cNvSpPr txBox="1"/>
            <p:nvPr/>
          </p:nvSpPr>
          <p:spPr>
            <a:xfrm>
              <a:off x="4540340" y="3208089"/>
              <a:ext cx="404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Training data is a lot of text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2837382" y="5681351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?</a:t>
            </a:r>
            <a:endParaRPr lang="zh-TW" altLang="en-US" sz="3200" b="1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18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55" y="2225963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063" y="1304188"/>
            <a:ext cx="5219700" cy="2057400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 rot="9206104">
            <a:off x="4180316" y="2576602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向右箭號 21"/>
          <p:cNvSpPr/>
          <p:nvPr/>
        </p:nvSpPr>
        <p:spPr>
          <a:xfrm rot="1324959">
            <a:off x="4273057" y="4245313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957685" y="4640411"/>
            <a:ext cx="271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Draw something!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31" y="3496525"/>
            <a:ext cx="5396945" cy="31377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29183" y="5634092"/>
            <a:ext cx="2673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http://ttic.uchicago.edu/~klivescu/MLSLP2016/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(slides of Ian </a:t>
            </a:r>
            <a:r>
              <a:rPr lang="en-US" altLang="zh-TW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Goodfellow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)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841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Drawing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12438" y="3764202"/>
            <a:ext cx="2292514" cy="94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Function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向下箭號 4"/>
          <p:cNvSpPr/>
          <p:nvPr/>
        </p:nvSpPr>
        <p:spPr>
          <a:xfrm rot="10800000" flipH="1" flipV="1">
            <a:off x="3076824" y="3294349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向下箭號 5"/>
          <p:cNvSpPr/>
          <p:nvPr/>
        </p:nvSpPr>
        <p:spPr>
          <a:xfrm rot="10800000" flipH="1" flipV="1">
            <a:off x="3093882" y="4780562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211228" y="2745171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?</a:t>
            </a:r>
            <a:endParaRPr lang="zh-TW" altLang="en-US" sz="3200" b="1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44" y="5322900"/>
            <a:ext cx="1181100" cy="1162050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2691981" y="2886664"/>
            <a:ext cx="1567543" cy="319314"/>
            <a:chOff x="5754347" y="3836831"/>
            <a:chExt cx="1567543" cy="319314"/>
          </a:xfrm>
        </p:grpSpPr>
        <p:sp>
          <p:nvSpPr>
            <p:cNvPr id="19" name="矩形 1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966999" y="2793452"/>
            <a:ext cx="7726912" cy="3537505"/>
            <a:chOff x="4318426" y="2639458"/>
            <a:chExt cx="7726912" cy="353750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8426" y="3131319"/>
              <a:ext cx="7726912" cy="3045644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4572000" y="2639458"/>
              <a:ext cx="404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Training data is a lot of images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3093881" y="2814849"/>
            <a:ext cx="112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code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502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课程前置知识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高等数学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概率论与基本统计学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线性代数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Python</a:t>
            </a:r>
            <a:r>
              <a:rPr lang="zh-CN" altLang="en-US" dirty="0"/>
              <a:t>编程语言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BAFCED-3FE1-4694-8F4C-079408B665B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865F6-F38E-4C15-A4D5-626BA3D1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8CC9E-7CEA-4E4A-BA9D-EAC62FD792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855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23967"/>
            <a:ext cx="10515600" cy="4351338"/>
          </a:xfrm>
        </p:spPr>
        <p:txBody>
          <a:bodyPr/>
          <a:lstStyle/>
          <a:p>
            <a:r>
              <a:rPr lang="en-US" altLang="zh-TW" dirty="0"/>
              <a:t>AI</a:t>
            </a:r>
            <a:r>
              <a:rPr lang="zh-CN" altLang="en-US" dirty="0"/>
              <a:t>自动生成学术论文</a:t>
            </a:r>
            <a:endParaRPr lang="en-US" altLang="zh-CN" dirty="0"/>
          </a:p>
          <a:p>
            <a:pPr lvl="1"/>
            <a:r>
              <a:rPr lang="en-US" altLang="zh-TW" dirty="0">
                <a:hlinkClick r:id="rId2"/>
              </a:rPr>
              <a:t>https://thatsmathematics.com/mathgen/</a:t>
            </a:r>
            <a:endParaRPr lang="en-US" altLang="zh-TW" dirty="0"/>
          </a:p>
          <a:p>
            <a:r>
              <a:rPr lang="en-US" altLang="zh-TW" dirty="0"/>
              <a:t>AI</a:t>
            </a:r>
            <a:r>
              <a:rPr lang="zh-CN" altLang="en-US" dirty="0"/>
              <a:t>生成不存在于世界上的人脸照片</a:t>
            </a:r>
            <a:endParaRPr lang="en-US" altLang="zh-CN" dirty="0"/>
          </a:p>
          <a:p>
            <a:pPr lvl="1"/>
            <a:r>
              <a:rPr lang="en-US" altLang="zh-TW" dirty="0">
                <a:hlinkClick r:id="rId3"/>
              </a:rPr>
              <a:t>https://thispersondoesnotexist.com/</a:t>
            </a:r>
            <a:endParaRPr lang="en-US" altLang="zh-TW" dirty="0"/>
          </a:p>
          <a:p>
            <a:r>
              <a:rPr lang="en-US" altLang="zh-TW" dirty="0"/>
              <a:t>AI</a:t>
            </a:r>
            <a:r>
              <a:rPr lang="zh-CN" altLang="en-US" dirty="0"/>
              <a:t>续写</a:t>
            </a:r>
            <a:endParaRPr lang="en-US" altLang="zh-CN" dirty="0"/>
          </a:p>
          <a:p>
            <a:pPr lvl="1"/>
            <a:r>
              <a:rPr lang="en-US" altLang="zh-TW" dirty="0">
                <a:hlinkClick r:id="rId4"/>
              </a:rPr>
              <a:t>https://www.bilibili.com/video/BV1uV411e7eH</a:t>
            </a:r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3547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20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20414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33143" y="6059218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92331" y="4456522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Structured Learning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结构学习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58508" y="1261337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238962" y="1261586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Transfer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73256" y="2466557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Unsupervised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Deep Learning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15078" y="4260719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7687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14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58EF816-8424-439E-84D0-2CE1A80B0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67" y="4883539"/>
            <a:ext cx="2590800" cy="170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Structured Learning </a:t>
            </a:r>
            <a:br>
              <a:rPr lang="en-US" altLang="zh-TW" dirty="0"/>
            </a:br>
            <a:r>
              <a:rPr lang="en-US" altLang="zh-TW" dirty="0"/>
              <a:t>- Beyond Classification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035730" y="3525639"/>
            <a:ext cx="272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机器学习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309077" y="1858381"/>
            <a:ext cx="2715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早上好，吃早饭了吗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133" y="1921679"/>
            <a:ext cx="2437381" cy="726765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410791" y="3525639"/>
            <a:ext cx="279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“Machine Learning”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04700" y="1923141"/>
            <a:ext cx="1075191" cy="7014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向右箭號 25"/>
          <p:cNvSpPr/>
          <p:nvPr/>
        </p:nvSpPr>
        <p:spPr>
          <a:xfrm>
            <a:off x="4683033" y="2110105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向右箭號 26"/>
          <p:cNvSpPr/>
          <p:nvPr/>
        </p:nvSpPr>
        <p:spPr>
          <a:xfrm>
            <a:off x="6587408" y="2110105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46265" y="2656161"/>
            <a:ext cx="359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Speech Recognition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04698" y="3422395"/>
            <a:ext cx="1075191" cy="7388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向右箭號 31"/>
          <p:cNvSpPr/>
          <p:nvPr/>
        </p:nvSpPr>
        <p:spPr>
          <a:xfrm>
            <a:off x="4683031" y="3616466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向右箭號 32"/>
          <p:cNvSpPr/>
          <p:nvPr/>
        </p:nvSpPr>
        <p:spPr>
          <a:xfrm>
            <a:off x="6587406" y="3616466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146262" y="4215936"/>
            <a:ext cx="359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Machine Translation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9439" y="4823565"/>
            <a:ext cx="1132114" cy="1085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41327" y="5333747"/>
            <a:ext cx="883199" cy="78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21384" y="5253919"/>
            <a:ext cx="883199" cy="78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07911" y="5239278"/>
            <a:ext cx="740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宇智波佐助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290509" y="4749777"/>
            <a:ext cx="74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漩涡鸣人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121040" y="5366337"/>
            <a:ext cx="109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春野樱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81831" y="6119567"/>
            <a:ext cx="1784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人脸识别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174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2" grpId="0"/>
      <p:bldP spid="23" grpId="0" animBg="1"/>
      <p:bldP spid="26" grpId="0" animBg="1"/>
      <p:bldP spid="27" grpId="0" animBg="1"/>
      <p:bldP spid="28" grpId="0"/>
      <p:bldP spid="31" grpId="0" animBg="1"/>
      <p:bldP spid="32" grpId="0" animBg="1"/>
      <p:bldP spid="33" grpId="0" animBg="1"/>
      <p:bldP spid="34" grpId="0"/>
      <p:bldP spid="4" grpId="0" animBg="1"/>
      <p:bldP spid="18" grpId="0" animBg="1"/>
      <p:bldP spid="19" grpId="0" animBg="1"/>
      <p:bldP spid="5" grpId="0"/>
      <p:bldP spid="21" grpId="0"/>
      <p:bldP spid="24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20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20414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33143" y="6059218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92331" y="4456522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Structured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58508" y="1261337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238962" y="1261586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Transfer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73256" y="2466557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Unsupervised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36534" y="2470755"/>
            <a:ext cx="2265504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Reinforcement Learning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强化学习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Deep Learning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15078" y="4260719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7687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43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3074" name="Picture 2" descr="http://www.usgo.org/news/wp-content/uploads/2016/01/2016.01.28_nature-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038" y="1601789"/>
            <a:ext cx="35080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-media-cache-ak0.pinimg.com/236x/88/21/ef/8821ef05424dc69e90ae575d439c09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18" y="1601789"/>
            <a:ext cx="355008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2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Reinforcement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12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4295150" y="5010118"/>
            <a:ext cx="1925977" cy="1470612"/>
            <a:chOff x="442232" y="4851448"/>
            <a:chExt cx="1925977" cy="1470612"/>
          </a:xfrm>
        </p:grpSpPr>
        <p:sp>
          <p:nvSpPr>
            <p:cNvPr id="7" name="圓角矩形圖說文字 6"/>
            <p:cNvSpPr/>
            <p:nvPr/>
          </p:nvSpPr>
          <p:spPr>
            <a:xfrm>
              <a:off x="442232" y="4851448"/>
              <a:ext cx="1415602" cy="511860"/>
            </a:xfrm>
            <a:prstGeom prst="wedgeRoundRectCallout">
              <a:avLst>
                <a:gd name="adj1" fmla="val 38320"/>
                <a:gd name="adj2" fmla="val 116377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Hello</a:t>
              </a:r>
              <a:r>
                <a: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 </a:t>
              </a: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  <a:sym typeface="Wingdings" panose="05000000000000000000" pitchFamily="2" charset="2"/>
                </a:rPr>
                <a:t></a:t>
              </a:r>
              <a:endPara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90283" y="5712940"/>
              <a:ext cx="1177926" cy="6091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Agent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9" name="圓角矩形圖說文字 8"/>
          <p:cNvSpPr/>
          <p:nvPr/>
        </p:nvSpPr>
        <p:spPr>
          <a:xfrm>
            <a:off x="6579228" y="4995373"/>
            <a:ext cx="1415602" cy="511860"/>
          </a:xfrm>
          <a:prstGeom prst="wedgeRoundRectCallout">
            <a:avLst>
              <a:gd name="adj1" fmla="val 35244"/>
              <a:gd name="adj2" fmla="val 113541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13524" y="5830631"/>
            <a:ext cx="1177926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Agent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342175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…….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2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3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圖說文字 12"/>
          <p:cNvSpPr/>
          <p:nvPr/>
        </p:nvSpPr>
        <p:spPr>
          <a:xfrm>
            <a:off x="597436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…….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460928" y="4143075"/>
            <a:ext cx="146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b="1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5" name="Picture 2" descr="http://img01.taopic.com/150411/240403-1504110K1337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610" y="3813379"/>
            <a:ext cx="1606028" cy="10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8910967" y="4882993"/>
            <a:ext cx="1335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Bad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5144499" y="1821718"/>
            <a:ext cx="2289179" cy="627522"/>
            <a:chOff x="3184414" y="1802708"/>
            <a:chExt cx="2289179" cy="627522"/>
          </a:xfrm>
        </p:grpSpPr>
        <p:pic>
          <p:nvPicPr>
            <p:cNvPr id="17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414" y="1802708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圓角矩形圖說文字 17"/>
            <p:cNvSpPr/>
            <p:nvPr/>
          </p:nvSpPr>
          <p:spPr>
            <a:xfrm>
              <a:off x="4057991" y="1884204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“Hello”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7676944" y="1966375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Say “Hi”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5136322" y="2621766"/>
            <a:ext cx="2289179" cy="627522"/>
            <a:chOff x="3222407" y="2565037"/>
            <a:chExt cx="2289179" cy="627522"/>
          </a:xfrm>
        </p:grpSpPr>
        <p:pic>
          <p:nvPicPr>
            <p:cNvPr id="20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407" y="2565037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圓角矩形圖說文字 20"/>
            <p:cNvSpPr/>
            <p:nvPr/>
          </p:nvSpPr>
          <p:spPr>
            <a:xfrm>
              <a:off x="4095984" y="2646533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“Bye </a:t>
              </a:r>
              <a:r>
                <a:rPr lang="en-US" altLang="zh-TW" sz="2400" dirty="0" err="1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bye</a:t>
              </a: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”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7679698" y="2740131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Say “Good bye”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73982" y="2355712"/>
            <a:ext cx="249555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Learning from teacher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761464" y="5507234"/>
            <a:ext cx="249555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Learning from critics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1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6" grpId="0"/>
      <p:bldP spid="19" grpId="0"/>
      <p:bldP spid="22" grpId="0"/>
      <p:bldP spid="4" grpId="0" animBg="1"/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69644" y="182295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Supervised: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7170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64" y="2601364"/>
            <a:ext cx="1630591" cy="12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04" y="2638445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702313" y="2855416"/>
            <a:ext cx="169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Next move:</a:t>
            </a:r>
          </a:p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“5-5”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497969" y="2855416"/>
            <a:ext cx="1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Next move:</a:t>
            </a:r>
          </a:p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“3-3”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729041" y="4856767"/>
            <a:ext cx="164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First move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702313" y="4856767"/>
            <a:ext cx="301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 many moves ……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4354640" y="4878545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7864602" y="4878544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423007" y="4886937"/>
            <a:ext cx="133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Win!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12004" y="5904176"/>
            <a:ext cx="879339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Alpha Go is supervised learning + reinforcement learning.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686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 animBg="1"/>
      <p:bldP spid="11" grpId="0" animBg="1"/>
      <p:bldP spid="12" grpId="0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 he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9"/>
          <a:stretch/>
        </p:blipFill>
        <p:spPr bwMode="auto">
          <a:xfrm>
            <a:off x="1524002" y="1"/>
            <a:ext cx="9143999" cy="42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11838" y="4559523"/>
            <a:ext cx="8176103" cy="1236440"/>
          </a:xfrm>
          <a:noFill/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zh-TW" sz="5100"/>
              <a:t>Why we need to learn Machine Learning?</a:t>
            </a:r>
            <a:endParaRPr lang="zh-TW" altLang="en-US" sz="5100"/>
          </a:p>
        </p:txBody>
      </p:sp>
      <p:sp>
        <p:nvSpPr>
          <p:cNvPr id="4" name="矩形 3"/>
          <p:cNvSpPr/>
          <p:nvPr/>
        </p:nvSpPr>
        <p:spPr>
          <a:xfrm>
            <a:off x="2169493" y="3541311"/>
            <a:ext cx="8213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http://www.express.co.uk/news/science/651202/First-step-towards-The-Terminator-becoming-reality-AI-beats-champ-of-world-s-oldest-game</a:t>
            </a:r>
          </a:p>
        </p:txBody>
      </p:sp>
    </p:spTree>
    <p:extLst>
      <p:ext uri="{BB962C8B-B14F-4D97-AF65-F5344CB8AC3E}">
        <p14:creationId xmlns:p14="http://schemas.microsoft.com/office/powerpoint/2010/main" val="1522908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263" y="990422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3462" y="241533"/>
            <a:ext cx="88093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微软雅黑"/>
                <a:cs typeface="微软雅黑"/>
              </a:rPr>
              <a:t>国内外知名人工智能企业榜单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177547"/>
              </p:ext>
            </p:extLst>
          </p:nvPr>
        </p:nvGraphicFramePr>
        <p:xfrm>
          <a:off x="200179" y="990422"/>
          <a:ext cx="11809569" cy="5768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9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7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81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81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081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4321">
                <a:tc>
                  <a:txBody>
                    <a:bodyPr/>
                    <a:lstStyle/>
                    <a:p>
                      <a:pPr marL="15875" algn="ctr">
                        <a:lnSpc>
                          <a:spcPts val="1385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编码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T="4191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5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企业名称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T="4191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85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人工智能技术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T="4191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85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应用领域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T="4191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385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所属国家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T="4191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385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成立时间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T="4191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385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资本市场状态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T="4191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1385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市值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/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估值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/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融资额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T="4191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16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1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Microsoft（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微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软）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计算机视觉技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术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自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然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语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言处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理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技术</a:t>
                      </a:r>
                      <a:r>
                        <a:rPr sz="1050" spc="-50" dirty="0">
                          <a:latin typeface="微软雅黑"/>
                          <a:cs typeface="微软雅黑"/>
                        </a:rPr>
                        <a:t> 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69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办公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美国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1975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上市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市值1.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21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万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美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4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2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Google（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谷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歌）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计算机视觉技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术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自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然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语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言处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理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技术</a:t>
                      </a:r>
                      <a:r>
                        <a:rPr sz="1050" spc="-50" dirty="0">
                          <a:latin typeface="微软雅黑"/>
                          <a:cs typeface="微软雅黑"/>
                        </a:rPr>
                        <a:t> 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952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综合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美国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1998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上市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市值9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324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137">
                <a:tc>
                  <a:txBody>
                    <a:bodyPr/>
                    <a:lstStyle/>
                    <a:p>
                      <a:pPr marL="15240" algn="ctr">
                        <a:lnSpc>
                          <a:spcPts val="1220"/>
                        </a:lnSpc>
                        <a:spcBef>
                          <a:spcPts val="32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3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127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Bef>
                          <a:spcPts val="325"/>
                        </a:spcBef>
                      </a:pPr>
                      <a:r>
                        <a:rPr sz="1050" spc="-10" dirty="0">
                          <a:latin typeface="微软雅黑"/>
                          <a:cs typeface="微软雅黑"/>
                        </a:rPr>
                        <a:t>Facebook（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脸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书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127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Bef>
                          <a:spcPts val="32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人脸识别、深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度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学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习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127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20"/>
                        </a:lnSpc>
                        <a:spcBef>
                          <a:spcPts val="32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社交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127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20"/>
                        </a:lnSpc>
                        <a:spcBef>
                          <a:spcPts val="32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美国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127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20"/>
                        </a:lnSpc>
                        <a:spcBef>
                          <a:spcPts val="325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2004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127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220"/>
                        </a:lnSpc>
                        <a:spcBef>
                          <a:spcPts val="32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上市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127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220"/>
                        </a:lnSpc>
                        <a:spcBef>
                          <a:spcPts val="32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市值5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934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127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640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百度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计算机视觉技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术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自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然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语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言处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理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技</a:t>
                      </a:r>
                      <a:r>
                        <a:rPr sz="1050" spc="-3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术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  <a:p>
                      <a:pPr marL="657225">
                        <a:lnSpc>
                          <a:spcPts val="1195"/>
                        </a:lnSpc>
                        <a:spcBef>
                          <a:spcPts val="219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、知识图谱等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762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综合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中国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2001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上市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市值4</a:t>
                      </a:r>
                      <a:r>
                        <a:rPr sz="1050" spc="-1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38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美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15240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大疆创新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图像识别技术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智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能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引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擎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技术等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无人机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中国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2006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战略融资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估值2</a:t>
                      </a:r>
                      <a:r>
                        <a:rPr sz="1050" spc="-1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10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美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商汤科技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计</a:t>
                      </a: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算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机</a:t>
                      </a: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视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觉</a:t>
                      </a: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技</a:t>
                      </a:r>
                      <a:r>
                        <a:rPr sz="1050" spc="-1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术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深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度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学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习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安防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中国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2014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D轮融资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估值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70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55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15240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旷视科技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计算机视觉技</a:t>
                      </a:r>
                      <a:r>
                        <a:rPr sz="1050" spc="-1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术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安防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中国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2011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D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轮融资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估值40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15240" algn="ctr">
                        <a:lnSpc>
                          <a:spcPts val="1220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科大讯飞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20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智能语音技术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20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综合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20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中国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20"/>
                        </a:lnSpc>
                        <a:spcBef>
                          <a:spcPts val="340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1999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220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上市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220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市值1</a:t>
                      </a:r>
                      <a:r>
                        <a:rPr sz="1050" spc="-1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08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美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216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9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Aut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o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mat</a:t>
                      </a:r>
                      <a:r>
                        <a:rPr sz="1050" spc="-20" dirty="0">
                          <a:latin typeface="微软雅黑"/>
                          <a:cs typeface="微软雅黑"/>
                        </a:rPr>
                        <a:t>i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o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n</a:t>
                      </a:r>
                      <a:r>
                        <a:rPr sz="1050" spc="-125" dirty="0">
                          <a:latin typeface="微软雅黑"/>
                          <a:cs typeface="微软雅黑"/>
                        </a:rPr>
                        <a:t> 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Any</a:t>
                      </a:r>
                      <a:r>
                        <a:rPr sz="1050" spc="-20" dirty="0">
                          <a:latin typeface="微软雅黑"/>
                          <a:cs typeface="微软雅黑"/>
                        </a:rPr>
                        <a:t>w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h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e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r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e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自然语言处理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技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术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非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结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构化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数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据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认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知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762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企业管理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美国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2003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B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轮融资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估值68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12700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10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IBM</a:t>
                      </a:r>
                      <a:r>
                        <a:rPr sz="1050" spc="-85" dirty="0">
                          <a:latin typeface="微软雅黑"/>
                          <a:cs typeface="微软雅黑"/>
                        </a:rPr>
                        <a:t> 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Wats</a:t>
                      </a:r>
                      <a:r>
                        <a:rPr sz="1050" spc="-25" dirty="0">
                          <a:latin typeface="微软雅黑"/>
                          <a:cs typeface="微软雅黑"/>
                        </a:rPr>
                        <a:t>o</a:t>
                      </a:r>
                      <a:r>
                        <a:rPr sz="1050" spc="-20" dirty="0">
                          <a:latin typeface="微软雅黑"/>
                          <a:cs typeface="微软雅黑"/>
                        </a:rPr>
                        <a:t>n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（IB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M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沃森）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深度学习、智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适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应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学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习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技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术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计算机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美国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1911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上市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200"/>
                        </a:lnSpc>
                        <a:spcBef>
                          <a:spcPts val="35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市值1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198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508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5353">
                <a:tc>
                  <a:txBody>
                    <a:bodyPr/>
                    <a:lstStyle/>
                    <a:p>
                      <a:pPr marL="12700" algn="ctr">
                        <a:lnSpc>
                          <a:spcPts val="1190"/>
                        </a:lnSpc>
                        <a:spcBef>
                          <a:spcPts val="38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11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82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190"/>
                        </a:lnSpc>
                        <a:spcBef>
                          <a:spcPts val="38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松鼠AI</a:t>
                      </a:r>
                      <a:r>
                        <a:rPr sz="1050" spc="-13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1对1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82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  <a:spcBef>
                          <a:spcPts val="38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智适应学习技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术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机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器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学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习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82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190"/>
                        </a:lnSpc>
                        <a:spcBef>
                          <a:spcPts val="38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教育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82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190"/>
                        </a:lnSpc>
                        <a:spcBef>
                          <a:spcPts val="38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中国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82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190"/>
                        </a:lnSpc>
                        <a:spcBef>
                          <a:spcPts val="380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2015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82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190"/>
                        </a:lnSpc>
                        <a:spcBef>
                          <a:spcPts val="38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A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轮融资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82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190"/>
                        </a:lnSpc>
                        <a:spcBef>
                          <a:spcPts val="38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估值11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826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482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12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223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字节跳动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223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跨媒体分析推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理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技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术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深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度学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习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、自</a:t>
                      </a:r>
                      <a:r>
                        <a:rPr sz="1050" spc="-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然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  <a:p>
                      <a:pPr marL="466725">
                        <a:lnSpc>
                          <a:spcPts val="1195"/>
                        </a:lnSpc>
                        <a:spcBef>
                          <a:spcPts val="130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语言处理、图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像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识别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44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资讯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223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中国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223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2012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223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50" spc="-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Pre-IPO</a:t>
                      </a:r>
                      <a:r>
                        <a:rPr sz="1050" spc="-1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轮</a:t>
                      </a:r>
                      <a:r>
                        <a:rPr sz="1050" spc="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融资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223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估值7</a:t>
                      </a:r>
                      <a:r>
                        <a:rPr sz="1050" spc="-1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50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spc="-15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美</a:t>
                      </a:r>
                      <a:r>
                        <a:rPr sz="105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223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77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13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09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Netflix（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网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飞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09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spc="5" dirty="0">
                          <a:latin typeface="微软雅黑"/>
                          <a:cs typeface="微软雅黑"/>
                        </a:rPr>
                        <a:t>视</a:t>
                      </a:r>
                      <a:r>
                        <a:rPr sz="1050" spc="-5" dirty="0">
                          <a:latin typeface="微软雅黑"/>
                          <a:cs typeface="微软雅黑"/>
                        </a:rPr>
                        <a:t>频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图</a:t>
                      </a:r>
                      <a:r>
                        <a:rPr sz="1050" spc="-5" dirty="0">
                          <a:latin typeface="微软雅黑"/>
                          <a:cs typeface="微软雅黑"/>
                        </a:rPr>
                        <a:t>像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优</a:t>
                      </a:r>
                      <a:r>
                        <a:rPr sz="1050" spc="-5" dirty="0">
                          <a:latin typeface="微软雅黑"/>
                          <a:cs typeface="微软雅黑"/>
                        </a:rPr>
                        <a:t>化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剧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集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封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面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图</a:t>
                      </a:r>
                      <a:r>
                        <a:rPr sz="1050" spc="-5" dirty="0">
                          <a:latin typeface="微软雅黑"/>
                          <a:cs typeface="微软雅黑"/>
                        </a:rPr>
                        <a:t>片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个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性</a:t>
                      </a:r>
                      <a:r>
                        <a:rPr sz="1050" spc="-60" dirty="0">
                          <a:latin typeface="微软雅黑"/>
                          <a:cs typeface="微软雅黑"/>
                        </a:rPr>
                        <a:t> 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化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  <a:p>
                      <a:pPr marL="530225">
                        <a:lnSpc>
                          <a:spcPts val="1190"/>
                        </a:lnSpc>
                        <a:spcBef>
                          <a:spcPts val="13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、视频个性化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推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荐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17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媒体及内容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09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美国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09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1997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09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上市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09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市值1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418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1009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14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Graphcore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智能芯片技术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机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器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学习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芯片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英国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2016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D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轮融资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估值17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12700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15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NVIDIA（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英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伟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达）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智能芯片技术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芯片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美国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1993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上市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245"/>
                        </a:lnSpc>
                        <a:spcBef>
                          <a:spcPts val="31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市值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1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450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937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12700" algn="ctr">
                        <a:lnSpc>
                          <a:spcPts val="1215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16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15"/>
                        </a:lnSpc>
                        <a:spcBef>
                          <a:spcPts val="34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Brainco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15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脑机接口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215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教育、医疗、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智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能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硬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件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15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美国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15"/>
                        </a:lnSpc>
                        <a:spcBef>
                          <a:spcPts val="34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2015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215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天使轮融资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215"/>
                        </a:lnSpc>
                        <a:spcBef>
                          <a:spcPts val="34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融资额6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00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万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635" algn="ctr">
                        <a:lnSpc>
                          <a:spcPts val="1190"/>
                        </a:lnSpc>
                        <a:spcBef>
                          <a:spcPts val="37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17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699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190"/>
                        </a:lnSpc>
                        <a:spcBef>
                          <a:spcPts val="37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Waymo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699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190"/>
                        </a:lnSpc>
                        <a:spcBef>
                          <a:spcPts val="37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自动驾驶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699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190"/>
                        </a:lnSpc>
                        <a:spcBef>
                          <a:spcPts val="37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交通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699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190"/>
                        </a:lnSpc>
                        <a:spcBef>
                          <a:spcPts val="37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美国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699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190"/>
                        </a:lnSpc>
                        <a:spcBef>
                          <a:spcPts val="37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2016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699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90"/>
                        </a:lnSpc>
                        <a:spcBef>
                          <a:spcPts val="37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C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轮融资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699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190"/>
                        </a:lnSpc>
                        <a:spcBef>
                          <a:spcPts val="37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估值1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050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美元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699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635" algn="ctr">
                        <a:lnSpc>
                          <a:spcPts val="1230"/>
                        </a:lnSpc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18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30"/>
                        </a:lnSpc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ABB</a:t>
                      </a:r>
                      <a:r>
                        <a:rPr sz="1050" spc="-65" dirty="0">
                          <a:latin typeface="微软雅黑"/>
                          <a:cs typeface="微软雅黑"/>
                        </a:rPr>
                        <a:t> </a:t>
                      </a:r>
                      <a:r>
                        <a:rPr sz="1050" spc="-5" dirty="0">
                          <a:latin typeface="微软雅黑"/>
                          <a:cs typeface="微软雅黑"/>
                        </a:rPr>
                        <a:t>Robotics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机器人及自动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化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技术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74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机器人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74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瑞士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74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1988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74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上市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74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市值5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14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美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3746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635" algn="ctr">
                        <a:lnSpc>
                          <a:spcPts val="1230"/>
                        </a:lnSpc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19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Fanuc（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发那科）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40"/>
                        </a:lnSpc>
                        <a:spcBef>
                          <a:spcPts val="32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机器人技术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064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40"/>
                        </a:lnSpc>
                        <a:spcBef>
                          <a:spcPts val="32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制造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064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40"/>
                        </a:lnSpc>
                        <a:spcBef>
                          <a:spcPts val="32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日本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064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40"/>
                        </a:lnSpc>
                        <a:spcBef>
                          <a:spcPts val="320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1956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064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240"/>
                        </a:lnSpc>
                        <a:spcBef>
                          <a:spcPts val="32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上市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064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240"/>
                        </a:lnSpc>
                        <a:spcBef>
                          <a:spcPts val="320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市值3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62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美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元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064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635" algn="ctr">
                        <a:lnSpc>
                          <a:spcPts val="1230"/>
                        </a:lnSpc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20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P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r</a:t>
                      </a:r>
                      <a:r>
                        <a:rPr sz="1050" spc="-5" dirty="0">
                          <a:latin typeface="微软雅黑"/>
                          <a:cs typeface="微软雅黑"/>
                        </a:rPr>
                        <a:t>e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f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e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rr</a:t>
                      </a:r>
                      <a:r>
                        <a:rPr sz="1050" spc="-5" dirty="0">
                          <a:latin typeface="微软雅黑"/>
                          <a:cs typeface="微软雅黑"/>
                        </a:rPr>
                        <a:t>e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d</a:t>
                      </a:r>
                      <a:r>
                        <a:rPr sz="1050" spc="-50" dirty="0">
                          <a:latin typeface="微软雅黑"/>
                          <a:cs typeface="微软雅黑"/>
                        </a:rPr>
                        <a:t> 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N</a:t>
                      </a:r>
                      <a:r>
                        <a:rPr sz="1050" spc="-5" dirty="0">
                          <a:latin typeface="微软雅黑"/>
                          <a:cs typeface="微软雅黑"/>
                        </a:rPr>
                        <a:t>e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t</a:t>
                      </a:r>
                      <a:r>
                        <a:rPr sz="1050" spc="-20" dirty="0">
                          <a:latin typeface="微软雅黑"/>
                          <a:cs typeface="微软雅黑"/>
                        </a:rPr>
                        <a:t>w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o</a:t>
                      </a:r>
                      <a:r>
                        <a:rPr sz="1050" spc="-10" dirty="0">
                          <a:latin typeface="微软雅黑"/>
                          <a:cs typeface="微软雅黑"/>
                        </a:rPr>
                        <a:t>r</a:t>
                      </a:r>
                      <a:r>
                        <a:rPr sz="1050" spc="-5" dirty="0">
                          <a:latin typeface="微软雅黑"/>
                          <a:cs typeface="微软雅黑"/>
                        </a:rPr>
                        <a:t>ks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0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15"/>
                        </a:lnSpc>
                        <a:spcBef>
                          <a:spcPts val="34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深度学习、机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器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学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习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技术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15"/>
                        </a:lnSpc>
                        <a:spcBef>
                          <a:spcPts val="34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物联网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15"/>
                        </a:lnSpc>
                        <a:spcBef>
                          <a:spcPts val="34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日本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15"/>
                        </a:lnSpc>
                        <a:spcBef>
                          <a:spcPts val="345"/>
                        </a:spcBef>
                      </a:pPr>
                      <a:r>
                        <a:rPr sz="1050" spc="-5" dirty="0">
                          <a:latin typeface="微软雅黑"/>
                          <a:cs typeface="微软雅黑"/>
                        </a:rPr>
                        <a:t>2016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年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215"/>
                        </a:lnSpc>
                        <a:spcBef>
                          <a:spcPts val="34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C</a:t>
                      </a:r>
                      <a:r>
                        <a:rPr sz="1050" spc="5" dirty="0">
                          <a:latin typeface="微软雅黑"/>
                          <a:cs typeface="微软雅黑"/>
                        </a:rPr>
                        <a:t>轮融资</a:t>
                      </a:r>
                      <a:endParaRPr sz="105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215"/>
                        </a:lnSpc>
                        <a:spcBef>
                          <a:spcPts val="345"/>
                        </a:spcBef>
                      </a:pPr>
                      <a:r>
                        <a:rPr sz="1050" dirty="0">
                          <a:latin typeface="微软雅黑"/>
                          <a:cs typeface="微软雅黑"/>
                        </a:rPr>
                        <a:t>估值20</a:t>
                      </a:r>
                      <a:r>
                        <a:rPr sz="1050" spc="-15" dirty="0">
                          <a:latin typeface="微软雅黑"/>
                          <a:cs typeface="微软雅黑"/>
                        </a:rPr>
                        <a:t>亿</a:t>
                      </a:r>
                      <a:r>
                        <a:rPr sz="1050" dirty="0">
                          <a:latin typeface="微软雅黑"/>
                          <a:cs typeface="微软雅黑"/>
                        </a:rPr>
                        <a:t>美元</a:t>
                      </a:r>
                    </a:p>
                  </a:txBody>
                  <a:tcPr marL="0" marR="0" marT="43815" marB="0">
                    <a:lnL w="6350">
                      <a:solidFill>
                        <a:srgbClr val="C0C0C0"/>
                      </a:solidFill>
                      <a:prstDash val="solid"/>
                    </a:lnL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263" y="990422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1402080"/>
            <a:ext cx="4949952" cy="33009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7978" y="4826330"/>
            <a:ext cx="557974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/>
                <a:cs typeface="微软雅黑"/>
              </a:rPr>
              <a:t>杨立昆</a:t>
            </a:r>
            <a:r>
              <a:rPr sz="2400" spc="-40" dirty="0">
                <a:latin typeface="微软雅黑"/>
                <a:cs typeface="微软雅黑"/>
              </a:rPr>
              <a:t>（</a:t>
            </a:r>
            <a:r>
              <a:rPr sz="2400" spc="-40" dirty="0">
                <a:latin typeface="Arial"/>
                <a:cs typeface="Arial"/>
              </a:rPr>
              <a:t>Yann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LeCun</a:t>
            </a:r>
            <a:r>
              <a:rPr sz="2400" spc="-5" dirty="0">
                <a:latin typeface="微软雅黑"/>
                <a:cs typeface="微软雅黑"/>
              </a:rPr>
              <a:t>）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微软雅黑"/>
                <a:cs typeface="微软雅黑"/>
              </a:rPr>
              <a:t>杰弗</a:t>
            </a:r>
            <a:r>
              <a:rPr sz="2400" b="1" spc="-5" dirty="0">
                <a:latin typeface="微软雅黑"/>
                <a:cs typeface="微软雅黑"/>
              </a:rPr>
              <a:t>里</a:t>
            </a:r>
            <a:r>
              <a:rPr sz="2400" b="1" dirty="0">
                <a:latin typeface="Arial"/>
                <a:cs typeface="Arial"/>
              </a:rPr>
              <a:t>·</a:t>
            </a:r>
            <a:r>
              <a:rPr sz="2400" b="1" dirty="0">
                <a:latin typeface="微软雅黑"/>
                <a:cs typeface="微软雅黑"/>
              </a:rPr>
              <a:t>欣顿</a:t>
            </a:r>
            <a:r>
              <a:rPr sz="2400" spc="-5" dirty="0">
                <a:latin typeface="微软雅黑"/>
                <a:cs typeface="微软雅黑"/>
              </a:rPr>
              <a:t>（</a:t>
            </a:r>
            <a:r>
              <a:rPr sz="2400" spc="-5" dirty="0">
                <a:latin typeface="Arial"/>
                <a:cs typeface="Arial"/>
              </a:rPr>
              <a:t>Geoffrey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Hinton</a:t>
            </a:r>
            <a:r>
              <a:rPr sz="2400" spc="-10" dirty="0">
                <a:latin typeface="微软雅黑"/>
                <a:cs typeface="微软雅黑"/>
              </a:rPr>
              <a:t>）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微软雅黑"/>
                <a:cs typeface="微软雅黑"/>
              </a:rPr>
              <a:t>本吉</a:t>
            </a:r>
            <a:r>
              <a:rPr sz="2400" b="1" spc="-5" dirty="0">
                <a:latin typeface="微软雅黑"/>
                <a:cs typeface="微软雅黑"/>
              </a:rPr>
              <a:t>奥</a:t>
            </a:r>
            <a:r>
              <a:rPr sz="2400" dirty="0">
                <a:latin typeface="微软雅黑"/>
                <a:cs typeface="微软雅黑"/>
              </a:rPr>
              <a:t>（</a:t>
            </a:r>
            <a:r>
              <a:rPr sz="2400" spc="-100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Arial"/>
                <a:cs typeface="Arial"/>
              </a:rPr>
              <a:t>Bengio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微软雅黑"/>
                <a:cs typeface="微软雅黑"/>
              </a:rPr>
              <a:t>）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微软雅黑"/>
                <a:cs typeface="微软雅黑"/>
              </a:rPr>
              <a:t>共同获得了</a:t>
            </a:r>
            <a:r>
              <a:rPr sz="2400" spc="-5" dirty="0">
                <a:latin typeface="Arial"/>
                <a:cs typeface="Arial"/>
              </a:rPr>
              <a:t>2018</a:t>
            </a:r>
            <a:r>
              <a:rPr sz="2400" spc="-5" dirty="0">
                <a:latin typeface="微软雅黑"/>
                <a:cs typeface="微软雅黑"/>
              </a:rPr>
              <a:t>年计算机科学的最高奖项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——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ACM</a:t>
            </a:r>
            <a:r>
              <a:rPr sz="2400" b="1" dirty="0">
                <a:solidFill>
                  <a:srgbClr val="FF0000"/>
                </a:solidFill>
                <a:latin typeface="微软雅黑"/>
                <a:cs typeface="微软雅黑"/>
              </a:rPr>
              <a:t>图灵奖</a:t>
            </a:r>
            <a:r>
              <a:rPr sz="2400" dirty="0">
                <a:latin typeface="微软雅黑"/>
                <a:cs typeface="微软雅黑"/>
              </a:rPr>
              <a:t>。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2756" y="1367027"/>
            <a:ext cx="2732531" cy="32796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1868" y="221707"/>
            <a:ext cx="678789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微软雅黑"/>
                <a:cs typeface="微软雅黑"/>
              </a:rPr>
              <a:t>机器学习界的执牛耳者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09764" y="4783328"/>
            <a:ext cx="4293235" cy="148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Andrew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latin typeface="微软雅黑"/>
                <a:cs typeface="微软雅黑"/>
              </a:rPr>
              <a:t>中文名</a:t>
            </a:r>
            <a:r>
              <a:rPr sz="2400" b="1" dirty="0">
                <a:latin typeface="微软雅黑"/>
                <a:cs typeface="微软雅黑"/>
              </a:rPr>
              <a:t>吴恩达</a:t>
            </a:r>
            <a:r>
              <a:rPr sz="2400" dirty="0">
                <a:latin typeface="微软雅黑"/>
                <a:cs typeface="微软雅黑"/>
              </a:rPr>
              <a:t>，斯坦福大学副教</a:t>
            </a:r>
            <a:endParaRPr sz="2400">
              <a:latin typeface="微软雅黑"/>
              <a:cs typeface="微软雅黑"/>
            </a:endParaRPr>
          </a:p>
          <a:p>
            <a:pPr marL="12700" marR="10541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微软雅黑"/>
                <a:cs typeface="微软雅黑"/>
              </a:rPr>
              <a:t>授，前</a:t>
            </a:r>
            <a:r>
              <a:rPr sz="2400" dirty="0">
                <a:latin typeface="Arial"/>
                <a:cs typeface="Arial"/>
              </a:rPr>
              <a:t>“</a:t>
            </a:r>
            <a:r>
              <a:rPr sz="2400" dirty="0">
                <a:latin typeface="微软雅黑"/>
                <a:cs typeface="微软雅黑"/>
              </a:rPr>
              <a:t>百度大</a:t>
            </a:r>
            <a:r>
              <a:rPr sz="2400" spc="-10" dirty="0">
                <a:latin typeface="微软雅黑"/>
                <a:cs typeface="微软雅黑"/>
              </a:rPr>
              <a:t>脑</a:t>
            </a:r>
            <a:r>
              <a:rPr sz="2400" dirty="0">
                <a:latin typeface="Arial"/>
                <a:cs typeface="Arial"/>
              </a:rPr>
              <a:t>”</a:t>
            </a:r>
            <a:r>
              <a:rPr sz="2400" dirty="0">
                <a:latin typeface="微软雅黑"/>
                <a:cs typeface="微软雅黑"/>
              </a:rPr>
              <a:t>的负责人与百 度首席科学家。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F2F35-D052-4678-AD3A-7C6ED507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参考书目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221A6-C644-4F8A-B8A7-BBE1065DA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92599-7696-4AB8-AE3F-F3DE71A0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34541E-5CEA-4BAF-A98E-FF5405A7486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C46043-959A-4794-B82C-E5DDCA90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8CC9E-7CEA-4E4A-BA9D-EAC62FD792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D21ADCE-373A-4847-9EA2-6D2311F9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95" y="1609579"/>
            <a:ext cx="4657078" cy="465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EF7A4E5-3692-4F9B-872B-E37DD12E4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73" y="1305320"/>
            <a:ext cx="4994429" cy="499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67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2563" y="996696"/>
            <a:ext cx="11489690" cy="3881754"/>
            <a:chOff x="702563" y="996696"/>
            <a:chExt cx="11489690" cy="38817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6328" y="1299972"/>
              <a:ext cx="2852928" cy="35737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6796" y="1295400"/>
              <a:ext cx="2662428" cy="35829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1263" y="990422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4788" y="4962271"/>
            <a:ext cx="410464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微软雅黑"/>
                <a:cs typeface="微软雅黑"/>
              </a:rPr>
              <a:t>李航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微软雅黑"/>
                <a:cs typeface="微软雅黑"/>
              </a:rPr>
              <a:t>现任字节跳动科技有限</a:t>
            </a:r>
            <a:r>
              <a:rPr sz="2000" spc="-15" dirty="0">
                <a:latin typeface="微软雅黑"/>
                <a:cs typeface="微软雅黑"/>
              </a:rPr>
              <a:t>公</a:t>
            </a:r>
            <a:r>
              <a:rPr sz="2000" dirty="0">
                <a:latin typeface="微软雅黑"/>
                <a:cs typeface="微软雅黑"/>
              </a:rPr>
              <a:t>司人 工智能实验室总监，北</a:t>
            </a:r>
            <a:r>
              <a:rPr sz="2000" spc="-15" dirty="0">
                <a:latin typeface="微软雅黑"/>
                <a:cs typeface="微软雅黑"/>
              </a:rPr>
              <a:t>京</a:t>
            </a:r>
            <a:r>
              <a:rPr sz="2000" dirty="0">
                <a:latin typeface="微软雅黑"/>
                <a:cs typeface="微软雅黑"/>
              </a:rPr>
              <a:t>大学</a:t>
            </a:r>
            <a:r>
              <a:rPr sz="2000" spc="-15" dirty="0">
                <a:latin typeface="微软雅黑"/>
                <a:cs typeface="微软雅黑"/>
              </a:rPr>
              <a:t>、</a:t>
            </a:r>
            <a:r>
              <a:rPr sz="2000" dirty="0">
                <a:latin typeface="微软雅黑"/>
                <a:cs typeface="微软雅黑"/>
              </a:rPr>
              <a:t>南京 大学客座教授</a:t>
            </a:r>
            <a:r>
              <a:rPr sz="2000" spc="-5" dirty="0">
                <a:latin typeface="微软雅黑"/>
                <a:cs typeface="微软雅黑"/>
              </a:rPr>
              <a:t>，</a:t>
            </a:r>
            <a:r>
              <a:rPr sz="2000" spc="-5" dirty="0">
                <a:latin typeface="Arial"/>
                <a:cs typeface="Arial"/>
              </a:rPr>
              <a:t>IEEE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微软雅黑"/>
                <a:cs typeface="微软雅黑"/>
              </a:rPr>
              <a:t>会士，</a:t>
            </a:r>
            <a:r>
              <a:rPr sz="2000" dirty="0">
                <a:latin typeface="Arial"/>
                <a:cs typeface="Arial"/>
              </a:rPr>
              <a:t>ACM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5" dirty="0">
                <a:latin typeface="微软雅黑"/>
                <a:cs typeface="微软雅黑"/>
              </a:rPr>
              <a:t>杰 </a:t>
            </a:r>
            <a:r>
              <a:rPr sz="2000" dirty="0">
                <a:latin typeface="微软雅黑"/>
                <a:cs typeface="微软雅黑"/>
              </a:rPr>
              <a:t>出科学家，</a:t>
            </a:r>
            <a:r>
              <a:rPr sz="2000" dirty="0">
                <a:latin typeface="Arial"/>
                <a:cs typeface="Arial"/>
              </a:rPr>
              <a:t>CCF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微软雅黑"/>
                <a:cs typeface="微软雅黑"/>
              </a:rPr>
              <a:t>高级会员。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微软雅黑"/>
                <a:cs typeface="微软雅黑"/>
              </a:rPr>
              <a:t>代表作：《统计学习方</a:t>
            </a:r>
            <a:r>
              <a:rPr sz="2000" spc="-10" dirty="0">
                <a:latin typeface="微软雅黑"/>
                <a:cs typeface="微软雅黑"/>
              </a:rPr>
              <a:t>法</a:t>
            </a:r>
            <a:r>
              <a:rPr sz="2000" dirty="0">
                <a:latin typeface="微软雅黑"/>
                <a:cs typeface="微软雅黑"/>
              </a:rPr>
              <a:t>》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0355" y="156430"/>
            <a:ext cx="919008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微软雅黑"/>
                <a:cs typeface="微软雅黑"/>
              </a:rPr>
              <a:t>机器学习界的国内泰斗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6725411"/>
            <a:ext cx="12192000" cy="132715"/>
          </a:xfrm>
          <a:custGeom>
            <a:avLst/>
            <a:gdLst/>
            <a:ahLst/>
            <a:cxnLst/>
            <a:rect l="l" t="t" r="r" b="b"/>
            <a:pathLst>
              <a:path w="12192000" h="132715">
                <a:moveTo>
                  <a:pt x="12192000" y="0"/>
                </a:moveTo>
                <a:lnTo>
                  <a:pt x="0" y="0"/>
                </a:lnTo>
                <a:lnTo>
                  <a:pt x="0" y="132587"/>
                </a:lnTo>
                <a:lnTo>
                  <a:pt x="12192000" y="1325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A63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24218" y="4955285"/>
            <a:ext cx="3840479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0"/>
              </a:spcBef>
              <a:tabLst>
                <a:tab pos="1167765" algn="l"/>
              </a:tabLst>
            </a:pPr>
            <a:r>
              <a:rPr sz="2000" b="1" dirty="0">
                <a:latin typeface="微软雅黑"/>
                <a:cs typeface="微软雅黑"/>
              </a:rPr>
              <a:t>周志华</a:t>
            </a:r>
            <a:r>
              <a:rPr sz="2000" dirty="0">
                <a:latin typeface="微软雅黑"/>
                <a:cs typeface="微软雅黑"/>
              </a:rPr>
              <a:t>，南京大学计算</a:t>
            </a:r>
            <a:r>
              <a:rPr sz="2000" spc="-15" dirty="0">
                <a:latin typeface="微软雅黑"/>
                <a:cs typeface="微软雅黑"/>
              </a:rPr>
              <a:t>机</a:t>
            </a:r>
            <a:r>
              <a:rPr sz="2000" dirty="0">
                <a:latin typeface="微软雅黑"/>
                <a:cs typeface="微软雅黑"/>
              </a:rPr>
              <a:t>科学</a:t>
            </a:r>
            <a:r>
              <a:rPr sz="2000" spc="-15" dirty="0">
                <a:latin typeface="微软雅黑"/>
                <a:cs typeface="微软雅黑"/>
              </a:rPr>
              <a:t>与</a:t>
            </a:r>
            <a:r>
              <a:rPr sz="2000" dirty="0">
                <a:latin typeface="微软雅黑"/>
                <a:cs typeface="微软雅黑"/>
              </a:rPr>
              <a:t>技 术系主任	、人工智能学院院长。 代表作：《机器学习》</a:t>
            </a:r>
            <a:r>
              <a:rPr sz="2000" spc="-15" dirty="0">
                <a:latin typeface="微软雅黑"/>
                <a:cs typeface="微软雅黑"/>
              </a:rPr>
              <a:t>（</a:t>
            </a:r>
            <a:r>
              <a:rPr sz="2000" dirty="0">
                <a:latin typeface="微软雅黑"/>
                <a:cs typeface="微软雅黑"/>
              </a:rPr>
              <a:t>西瓜</a:t>
            </a:r>
            <a:r>
              <a:rPr sz="2000" spc="-15" dirty="0">
                <a:latin typeface="微软雅黑"/>
                <a:cs typeface="微软雅黑"/>
              </a:rPr>
              <a:t>书</a:t>
            </a:r>
            <a:r>
              <a:rPr sz="2000" dirty="0">
                <a:latin typeface="微软雅黑"/>
                <a:cs typeface="微软雅黑"/>
              </a:rPr>
              <a:t>）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课下材料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13203"/>
            <a:ext cx="10515600" cy="47488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各类分享网站，如知乎、</a:t>
            </a:r>
            <a:r>
              <a:rPr lang="en-US" altLang="zh-CN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github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等</a:t>
            </a: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机器学习该怎么入门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-https://www.zhihu.com/question/20691338</a:t>
            </a:r>
          </a:p>
          <a:p>
            <a:pPr lvl="1"/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温州大学黄海广老师 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AI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入门专栏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http://www.ai-start.com/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编程问题：</a:t>
            </a:r>
            <a:r>
              <a:rPr lang="en-US" altLang="zh-CN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stackoverflow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CSDN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等</a:t>
            </a: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优质公开课资源</a:t>
            </a: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斯坦福大学 吴恩达教授 机器学习</a:t>
            </a:r>
            <a:endParaRPr lang="en-US" altLang="zh-CN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台湾大学 李宏毅教授 机器学习 </a:t>
            </a:r>
            <a:endParaRPr lang="en-US" altLang="zh-CN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斯坦福大学 李飞飞教授 面向视觉识别的卷积神经网络</a:t>
            </a: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中国大学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MOOC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慕课</a:t>
            </a: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BAFCED-3FE1-4694-8F4C-079408B665B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865F6-F38E-4C15-A4D5-626BA3D1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8CC9E-7CEA-4E4A-BA9D-EAC62FD792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01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F2F35-D052-4678-AD3A-7C6ED507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考核标准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221A6-C644-4F8A-B8A7-BBE1065DA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考核方式</a:t>
            </a:r>
            <a:r>
              <a:rPr lang="en-US" altLang="zh-CN" dirty="0"/>
              <a:t>】</a:t>
            </a:r>
            <a:r>
              <a:rPr lang="zh-CN" altLang="en-US" dirty="0"/>
              <a:t>：包括实验成绩、课堂考勤、期末考试（笔试、闭卷）</a:t>
            </a:r>
          </a:p>
          <a:p>
            <a:r>
              <a:rPr lang="en-US" altLang="zh-CN" dirty="0"/>
              <a:t>【</a:t>
            </a:r>
            <a:r>
              <a:rPr lang="zh-CN" altLang="en-US" dirty="0"/>
              <a:t>成绩评定</a:t>
            </a:r>
            <a:r>
              <a:rPr lang="en-US" altLang="zh-CN" dirty="0"/>
              <a:t>】</a:t>
            </a:r>
            <a:r>
              <a:rPr lang="zh-CN" altLang="en-US" dirty="0"/>
              <a:t>：期末考试</a:t>
            </a:r>
            <a:r>
              <a:rPr lang="en-US" altLang="zh-CN" dirty="0"/>
              <a:t>50%+</a:t>
            </a:r>
            <a:r>
              <a:rPr lang="zh-CN" altLang="en-US" dirty="0"/>
              <a:t>平时成绩</a:t>
            </a:r>
            <a:r>
              <a:rPr lang="en-US" altLang="zh-CN" dirty="0"/>
              <a:t>50% (</a:t>
            </a:r>
            <a:r>
              <a:rPr lang="zh-CN" altLang="en-US" dirty="0"/>
              <a:t>随堂测试</a:t>
            </a:r>
            <a:r>
              <a:rPr lang="en-US" altLang="zh-CN" dirty="0"/>
              <a:t>30%</a:t>
            </a:r>
            <a:r>
              <a:rPr lang="zh-CN" altLang="en-US" dirty="0"/>
              <a:t>，考勤和作业</a:t>
            </a:r>
            <a:r>
              <a:rPr lang="en-US" altLang="zh-CN" dirty="0"/>
              <a:t>20%)</a:t>
            </a:r>
            <a:r>
              <a:rPr lang="zh-CN" altLang="en-US" dirty="0"/>
              <a:t>。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92599-7696-4AB8-AE3F-F3DE71A0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34541E-5CEA-4BAF-A98E-FF5405A7486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C46043-959A-4794-B82C-E5DDCA90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8CC9E-7CEA-4E4A-BA9D-EAC62FD792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Noto Sans CJK SC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Noto Sans CJK SC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74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">
            <a:extLst>
              <a:ext uri="{FF2B5EF4-FFF2-40B4-BE49-F238E27FC236}">
                <a16:creationId xmlns:a16="http://schemas.microsoft.com/office/drawing/2014/main" id="{1B8DA3A0-E465-4828-95C8-D8CF995A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14" y="1676242"/>
            <a:ext cx="7810600" cy="45265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70C3EAF-7BDF-4FFC-872C-6E9D92C7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无处不在的机器学习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C7A5C-7C97-40D3-AC0F-181E730A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93" y="1103895"/>
            <a:ext cx="1239651" cy="865654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9EA66063-9EA6-4A3A-9F0E-5FE43940CABC}"/>
              </a:ext>
            </a:extLst>
          </p:cNvPr>
          <p:cNvSpPr/>
          <p:nvPr/>
        </p:nvSpPr>
        <p:spPr>
          <a:xfrm rot="15121123">
            <a:off x="4778263" y="1947879"/>
            <a:ext cx="1692102" cy="1123949"/>
          </a:xfrm>
          <a:prstGeom prst="arc">
            <a:avLst>
              <a:gd name="adj1" fmla="val 14883632"/>
              <a:gd name="adj2" fmla="val 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B1925-393A-4C70-BE46-02F994BDEE47}"/>
              </a:ext>
            </a:extLst>
          </p:cNvPr>
          <p:cNvSpPr txBox="1"/>
          <p:nvPr/>
        </p:nvSpPr>
        <p:spPr>
          <a:xfrm>
            <a:off x="5456975" y="2088898"/>
            <a:ext cx="1239651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328459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6533" y="758705"/>
            <a:ext cx="8432800" cy="5036820"/>
            <a:chOff x="372533" y="758705"/>
            <a:chExt cx="8432800" cy="5036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33" y="758705"/>
              <a:ext cx="8432800" cy="50367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944" y="856513"/>
              <a:ext cx="1548383" cy="5745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3744" y="803148"/>
              <a:ext cx="1699259" cy="7543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9379" y="896112"/>
              <a:ext cx="1434083" cy="4617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0723" y="1542313"/>
              <a:ext cx="1549907" cy="5745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4523" y="1490472"/>
              <a:ext cx="1699260" cy="7543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0160" y="1581912"/>
              <a:ext cx="1435608" cy="46177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750055" y="5931205"/>
            <a:ext cx="469265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prstClr val="black"/>
                </a:solidFill>
                <a:latin typeface="Calibri"/>
                <a:cs typeface="Calibri"/>
              </a:rPr>
              <a:t>https://blogs.nvidia.com.tw/2016/07/whats-difference-artificial-intelligence-machine-learning-deep-learning-ai/</a:t>
            </a:r>
            <a:endParaRPr sz="8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22364" y="1597228"/>
            <a:ext cx="1231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latin typeface="宋体"/>
                <a:ea typeface="宋体" panose="02010600030101010101" pitchFamily="2" charset="-122"/>
                <a:cs typeface="宋体"/>
              </a:rPr>
              <a:t>机器学习</a:t>
            </a:r>
            <a:endParaRPr sz="2400" dirty="0">
              <a:solidFill>
                <a:prstClr val="black"/>
              </a:solidFill>
              <a:latin typeface="宋体"/>
              <a:cs typeface="宋体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971788" y="2205227"/>
            <a:ext cx="1696720" cy="754380"/>
            <a:chOff x="7447788" y="2205227"/>
            <a:chExt cx="1696720" cy="7543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2464" y="2258593"/>
              <a:ext cx="1549907" cy="5745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7788" y="2205227"/>
              <a:ext cx="1696211" cy="7543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1900" y="2298191"/>
              <a:ext cx="1435607" cy="46177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202293" y="2312923"/>
            <a:ext cx="1244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 err="1">
                <a:solidFill>
                  <a:srgbClr val="FFFFFF"/>
                </a:solidFill>
                <a:latin typeface="宋体"/>
                <a:cs typeface="宋体"/>
              </a:rPr>
              <a:t>深度</a:t>
            </a:r>
            <a:r>
              <a:rPr lang="zh-CN" altLang="en-US" sz="2400" dirty="0">
                <a:solidFill>
                  <a:srgbClr val="FFFFFF"/>
                </a:solidFill>
                <a:latin typeface="宋体"/>
                <a:ea typeface="宋体" panose="02010600030101010101" pitchFamily="2" charset="-122"/>
                <a:cs typeface="宋体"/>
              </a:rPr>
              <a:t>学习</a:t>
            </a:r>
            <a:endParaRPr sz="2400" dirty="0">
              <a:solidFill>
                <a:prstClr val="black"/>
              </a:solidFill>
              <a:latin typeface="宋体"/>
              <a:cs typeface="宋体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513833" y="803148"/>
            <a:ext cx="1090295" cy="754380"/>
            <a:chOff x="3989832" y="803148"/>
            <a:chExt cx="1090295" cy="75438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7744" y="856513"/>
              <a:ext cx="972324" cy="5745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9832" y="803148"/>
              <a:ext cx="1089672" cy="7543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07180" y="896112"/>
              <a:ext cx="858012" cy="461772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183379" y="896111"/>
            <a:ext cx="2306320" cy="39690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6680">
              <a:spcBef>
                <a:spcPts val="215"/>
              </a:spcBef>
              <a:tabLst>
                <a:tab pos="1572260" algn="l"/>
              </a:tabLst>
            </a:pPr>
            <a:r>
              <a:rPr sz="2400" dirty="0" err="1">
                <a:solidFill>
                  <a:srgbClr val="FFFFFF"/>
                </a:solidFill>
              </a:rPr>
              <a:t>人工智</a:t>
            </a:r>
            <a:r>
              <a:rPr lang="zh-CN" altLang="en-US" sz="2400" dirty="0">
                <a:solidFill>
                  <a:srgbClr val="FFFFFF"/>
                </a:solidFill>
              </a:rPr>
              <a:t>能</a:t>
            </a:r>
            <a:r>
              <a:rPr sz="2400" dirty="0">
                <a:solidFill>
                  <a:srgbClr val="FFFFFF"/>
                </a:solidFill>
              </a:rPr>
              <a:t>	</a:t>
            </a:r>
            <a:r>
              <a:rPr lang="zh-CN" altLang="en-US" sz="2400" dirty="0">
                <a:solidFill>
                  <a:srgbClr val="FFFFFF"/>
                </a:solidFill>
              </a:rPr>
              <a:t>目标</a:t>
            </a:r>
            <a:endParaRPr sz="2400" dirty="0"/>
          </a:p>
        </p:txBody>
      </p:sp>
      <p:grpSp>
        <p:nvGrpSpPr>
          <p:cNvPr id="22" name="object 22"/>
          <p:cNvGrpSpPr/>
          <p:nvPr/>
        </p:nvGrpSpPr>
        <p:grpSpPr>
          <a:xfrm>
            <a:off x="7952233" y="1504188"/>
            <a:ext cx="1090295" cy="754380"/>
            <a:chOff x="6428232" y="1504188"/>
            <a:chExt cx="1090295" cy="754380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7668" y="1557553"/>
              <a:ext cx="972324" cy="5745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8232" y="1504188"/>
              <a:ext cx="1089672" cy="7543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47104" y="1597152"/>
              <a:ext cx="858011" cy="46177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196326" y="1611884"/>
            <a:ext cx="622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宋体"/>
                <a:cs typeface="宋体"/>
              </a:rPr>
              <a:t>手段</a:t>
            </a:r>
            <a:endParaRPr sz="2400">
              <a:solidFill>
                <a:prstClr val="black"/>
              </a:solidFill>
              <a:latin typeface="宋体"/>
              <a:cs typeface="宋体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093976" y="3467100"/>
            <a:ext cx="2504440" cy="1120140"/>
            <a:chOff x="569976" y="3467100"/>
            <a:chExt cx="2504440" cy="1120140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976" y="3518903"/>
              <a:ext cx="2503932" cy="9433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7512" y="3467100"/>
              <a:ext cx="2308860" cy="11201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412" y="3558539"/>
              <a:ext cx="2389632" cy="8305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153412" y="3558540"/>
            <a:ext cx="2390140" cy="767518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584835" marR="271145" indent="-305435">
              <a:spcBef>
                <a:spcPts val="225"/>
              </a:spcBef>
            </a:pPr>
            <a:r>
              <a:rPr sz="2400" dirty="0">
                <a:solidFill>
                  <a:srgbClr val="FFFFFF"/>
                </a:solidFill>
                <a:latin typeface="宋体"/>
                <a:cs typeface="宋体"/>
              </a:rPr>
              <a:t>人</a:t>
            </a:r>
            <a:r>
              <a:rPr lang="zh-CN" altLang="en-US" sz="2400" dirty="0">
                <a:solidFill>
                  <a:srgbClr val="FFFFFF"/>
                </a:solidFill>
                <a:latin typeface="宋体"/>
                <a:ea typeface="宋体" panose="02010600030101010101" pitchFamily="2" charset="-122"/>
                <a:cs typeface="宋体"/>
              </a:rPr>
              <a:t>类设</a:t>
            </a:r>
            <a:r>
              <a:rPr sz="2400" dirty="0" err="1">
                <a:solidFill>
                  <a:srgbClr val="FFFFFF"/>
                </a:solidFill>
                <a:latin typeface="宋体"/>
                <a:cs typeface="宋体"/>
              </a:rPr>
              <a:t>定好的</a:t>
            </a:r>
            <a:r>
              <a:rPr sz="2400" dirty="0">
                <a:solidFill>
                  <a:srgbClr val="FFFFFF"/>
                </a:solidFill>
                <a:latin typeface="宋体"/>
                <a:cs typeface="宋体"/>
              </a:rPr>
              <a:t> 天生本能</a:t>
            </a:r>
            <a:endParaRPr sz="2400" dirty="0">
              <a:solidFill>
                <a:prstClr val="black"/>
              </a:solidFill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</TotalTime>
  <Words>2053</Words>
  <Application>Microsoft Office PowerPoint</Application>
  <PresentationFormat>宽屏</PresentationFormat>
  <Paragraphs>655</Paragraphs>
  <Slides>50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6" baseType="lpstr">
      <vt:lpstr>Microsoft JhengHei</vt:lpstr>
      <vt:lpstr>Noto Sans CJK SC Regular</vt:lpstr>
      <vt:lpstr>等线</vt:lpstr>
      <vt:lpstr>华文仿宋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1_Office Theme</vt:lpstr>
      <vt:lpstr>Office 佈景主題</vt:lpstr>
      <vt:lpstr>方程式</vt:lpstr>
      <vt:lpstr>机器学习  课程总体概览</vt:lpstr>
      <vt:lpstr>关于本课程</vt:lpstr>
      <vt:lpstr>关于主讲教师和助教</vt:lpstr>
      <vt:lpstr>课程前置知识</vt:lpstr>
      <vt:lpstr>参考书目</vt:lpstr>
      <vt:lpstr>课下材料</vt:lpstr>
      <vt:lpstr>考核标准</vt:lpstr>
      <vt:lpstr>无处不在的机器学习</vt:lpstr>
      <vt:lpstr>人工智能 目标</vt:lpstr>
      <vt:lpstr>机器学习与人工智能、深度学习的关系</vt:lpstr>
      <vt:lpstr>人类设定好的天生本能</vt:lpstr>
      <vt:lpstr>人类设定好的天生本能</vt:lpstr>
      <vt:lpstr>What is Machine Learning?</vt:lpstr>
      <vt:lpstr>What is Machine Learning?</vt:lpstr>
      <vt:lpstr>Machine Learning  ≈ Looking for a Function from data</vt:lpstr>
      <vt:lpstr>Framework </vt:lpstr>
      <vt:lpstr>Framework </vt:lpstr>
      <vt:lpstr>Framework </vt:lpstr>
      <vt:lpstr>Machine Learning is so simple ……</vt:lpstr>
      <vt:lpstr>Learning Map</vt:lpstr>
      <vt:lpstr>PowerPoint 演示文稿</vt:lpstr>
      <vt:lpstr>Learning Map</vt:lpstr>
      <vt:lpstr>Learning Map</vt:lpstr>
      <vt:lpstr>Classification</vt:lpstr>
      <vt:lpstr>Binary Classification</vt:lpstr>
      <vt:lpstr>Multi-class Classification</vt:lpstr>
      <vt:lpstr>Learning Map</vt:lpstr>
      <vt:lpstr>Classification - Deep Learning</vt:lpstr>
      <vt:lpstr>Classification - Deep Learning</vt:lpstr>
      <vt:lpstr>Classification - Deep Learning</vt:lpstr>
      <vt:lpstr>Learning Map</vt:lpstr>
      <vt:lpstr>Semi-supervised Learning</vt:lpstr>
      <vt:lpstr>Learning Map</vt:lpstr>
      <vt:lpstr>Transfer Learning</vt:lpstr>
      <vt:lpstr>Learning Map</vt:lpstr>
      <vt:lpstr>Unsupervised Learning</vt:lpstr>
      <vt:lpstr>Unsupervised Learning</vt:lpstr>
      <vt:lpstr>Unsupervised Learning</vt:lpstr>
      <vt:lpstr>Unsupervised Learning</vt:lpstr>
      <vt:lpstr>Unsupervised Learning</vt:lpstr>
      <vt:lpstr>Learning Map</vt:lpstr>
      <vt:lpstr>Structured Learning  - Beyond Classification</vt:lpstr>
      <vt:lpstr>Learning Map</vt:lpstr>
      <vt:lpstr>Reinforcement Learning</vt:lpstr>
      <vt:lpstr>Supervised v.s. Reinforcement</vt:lpstr>
      <vt:lpstr>Supervised v.s. Reinforcement</vt:lpstr>
      <vt:lpstr>Why we need to learn Machine Learning?</vt:lpstr>
      <vt:lpstr>国内外知名人工智能企业榜单</vt:lpstr>
      <vt:lpstr>机器学习界的执牛耳者</vt:lpstr>
      <vt:lpstr>机器学习界的国内泰斗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  课程总体概览</dc:title>
  <dc:creator>chen yuxuan</dc:creator>
  <cp:lastModifiedBy>yuxuan chen</cp:lastModifiedBy>
  <cp:revision>15</cp:revision>
  <dcterms:created xsi:type="dcterms:W3CDTF">2021-09-04T13:42:24Z</dcterms:created>
  <dcterms:modified xsi:type="dcterms:W3CDTF">2023-09-13T13:33:56Z</dcterms:modified>
</cp:coreProperties>
</file>